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8/24/2016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60100" y="389468"/>
            <a:ext cx="9200099" cy="4347632"/>
          </a:xfrm>
        </p:spPr>
        <p:txBody>
          <a:bodyPr>
            <a:normAutofit/>
          </a:bodyPr>
          <a:lstStyle/>
          <a:p>
            <a:pPr algn="ctr"/>
            <a:r>
              <a:rPr lang="en-US" sz="7200" dirty="0" smtClean="0"/>
              <a:t>A Guide to using the </a:t>
            </a:r>
            <a:br>
              <a:rPr lang="en-US" sz="7200" dirty="0" smtClean="0"/>
            </a:br>
            <a:r>
              <a:rPr lang="en-US" sz="7200" dirty="0" smtClean="0">
                <a:solidFill>
                  <a:srgbClr val="FF0000"/>
                </a:solidFill>
              </a:rPr>
              <a:t>F</a:t>
            </a:r>
            <a:r>
              <a:rPr lang="en-US" sz="7200" dirty="0" smtClean="0"/>
              <a:t>aculty </a:t>
            </a:r>
            <a:r>
              <a:rPr lang="en-US" sz="7200" dirty="0" smtClean="0">
                <a:solidFill>
                  <a:srgbClr val="FF0000"/>
                </a:solidFill>
              </a:rPr>
              <a:t>A</a:t>
            </a:r>
            <a:r>
              <a:rPr lang="en-US" sz="7200" dirty="0" smtClean="0"/>
              <a:t>dvisory </a:t>
            </a:r>
            <a:r>
              <a:rPr lang="en-US" sz="7200" dirty="0" smtClean="0">
                <a:solidFill>
                  <a:srgbClr val="FF0000"/>
                </a:solidFill>
              </a:rPr>
              <a:t>C</a:t>
            </a:r>
            <a:r>
              <a:rPr lang="en-US" sz="7200" dirty="0" smtClean="0"/>
              <a:t>ommittee</a:t>
            </a:r>
            <a:endParaRPr lang="en-US" sz="7200" dirty="0"/>
          </a:p>
        </p:txBody>
      </p:sp>
    </p:spTree>
    <p:extLst>
      <p:ext uri="{BB962C8B-B14F-4D97-AF65-F5344CB8AC3E}">
        <p14:creationId xmlns:p14="http://schemas.microsoft.com/office/powerpoint/2010/main" val="772459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2844" y="190500"/>
            <a:ext cx="10018713" cy="1011767"/>
          </a:xfrm>
        </p:spPr>
        <p:txBody>
          <a:bodyPr/>
          <a:lstStyle/>
          <a:p>
            <a:r>
              <a:rPr lang="en-US" dirty="0" smtClean="0"/>
              <a:t>Guidelines and Procedures</a:t>
            </a:r>
            <a:endParaRPr lang="en-US" dirty="0"/>
          </a:p>
        </p:txBody>
      </p:sp>
      <p:sp>
        <p:nvSpPr>
          <p:cNvPr id="3" name="Content Placeholder 2"/>
          <p:cNvSpPr>
            <a:spLocks noGrp="1"/>
          </p:cNvSpPr>
          <p:nvPr>
            <p:ph idx="1"/>
          </p:nvPr>
        </p:nvSpPr>
        <p:spPr>
          <a:xfrm>
            <a:off x="1602843" y="1202267"/>
            <a:ext cx="10018713" cy="4229101"/>
          </a:xfrm>
        </p:spPr>
        <p:txBody>
          <a:bodyPr>
            <a:normAutofit fontScale="85000" lnSpcReduction="20000"/>
          </a:bodyPr>
          <a:lstStyle/>
          <a:p>
            <a:r>
              <a:rPr lang="en-US" sz="2800" dirty="0" smtClean="0"/>
              <a:t>All agenda items will need to be submitted to Monica Anderson and Sharon Mays prior to being sent to building staff members.  Since the Agenda needs to be sent to all staff members 24 hours prior according to our contract, the proposed agenda needs to be submitted by email to Monica and Sharon at least </a:t>
            </a:r>
            <a:r>
              <a:rPr lang="en-US" sz="2800" b="1" u="sng" dirty="0" smtClean="0"/>
              <a:t>72</a:t>
            </a:r>
            <a:r>
              <a:rPr lang="en-US" sz="2800" dirty="0" smtClean="0"/>
              <a:t> hours prior so they can review the concerns. </a:t>
            </a:r>
          </a:p>
          <a:p>
            <a:pPr marL="0" indent="0">
              <a:buNone/>
            </a:pPr>
            <a:endParaRPr lang="en-US" sz="2800" dirty="0"/>
          </a:p>
          <a:p>
            <a:r>
              <a:rPr lang="en-US" sz="2800" dirty="0" smtClean="0"/>
              <a:t>Use the subject line “FAC” so that it will stand out in all the email that is received.</a:t>
            </a:r>
          </a:p>
          <a:p>
            <a:endParaRPr lang="en-US" sz="2800" dirty="0" smtClean="0"/>
          </a:p>
          <a:p>
            <a:r>
              <a:rPr lang="en-US" sz="2800" dirty="0" smtClean="0"/>
              <a:t>FAC Chairs should specifically point out any questionable concerns on the agenda in the email to Monica and Sharon</a:t>
            </a:r>
            <a:r>
              <a:rPr lang="en-US" sz="2800" dirty="0" smtClean="0"/>
              <a:t>.  </a:t>
            </a:r>
            <a:endParaRPr lang="en-US" sz="2800" dirty="0"/>
          </a:p>
        </p:txBody>
      </p:sp>
    </p:spTree>
    <p:extLst>
      <p:ext uri="{BB962C8B-B14F-4D97-AF65-F5344CB8AC3E}">
        <p14:creationId xmlns:p14="http://schemas.microsoft.com/office/powerpoint/2010/main" val="2223332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511" y="139701"/>
            <a:ext cx="10018713" cy="1752599"/>
          </a:xfrm>
        </p:spPr>
        <p:txBody>
          <a:bodyPr/>
          <a:lstStyle/>
          <a:p>
            <a:r>
              <a:rPr lang="en-US" dirty="0" smtClean="0"/>
              <a:t>Next Step</a:t>
            </a:r>
            <a:endParaRPr lang="en-US" dirty="0"/>
          </a:p>
        </p:txBody>
      </p:sp>
      <p:sp>
        <p:nvSpPr>
          <p:cNvPr id="3" name="Content Placeholder 2"/>
          <p:cNvSpPr>
            <a:spLocks noGrp="1"/>
          </p:cNvSpPr>
          <p:nvPr>
            <p:ph idx="1"/>
          </p:nvPr>
        </p:nvSpPr>
        <p:spPr>
          <a:xfrm>
            <a:off x="1484310" y="1892300"/>
            <a:ext cx="10018713" cy="4483099"/>
          </a:xfrm>
        </p:spPr>
        <p:txBody>
          <a:bodyPr>
            <a:normAutofit/>
          </a:bodyPr>
          <a:lstStyle/>
          <a:p>
            <a:r>
              <a:rPr lang="en-US" sz="2800" dirty="0" smtClean="0"/>
              <a:t>If there are any issues that are not appropriate for the FAC committee, Monica or Sharon will contact the FAC Chairperson.</a:t>
            </a:r>
          </a:p>
          <a:p>
            <a:r>
              <a:rPr lang="en-US" sz="2800" dirty="0" smtClean="0"/>
              <a:t>Any issues that are too specific may be reworded to address the issue without being too specific.</a:t>
            </a:r>
          </a:p>
          <a:p>
            <a:r>
              <a:rPr lang="en-US" sz="2800" dirty="0" smtClean="0"/>
              <a:t>All items should be in presented in the original submitted concern unless deemed inappropriate or unclear.</a:t>
            </a:r>
          </a:p>
          <a:p>
            <a:r>
              <a:rPr lang="en-US" sz="2800" dirty="0" smtClean="0"/>
              <a:t>Any personnel or inappropriate item will be pulled from the Agenda prior to being distributed.</a:t>
            </a:r>
          </a:p>
          <a:p>
            <a:endParaRPr lang="en-US" dirty="0"/>
          </a:p>
        </p:txBody>
      </p:sp>
    </p:spTree>
    <p:extLst>
      <p:ext uri="{BB962C8B-B14F-4D97-AF65-F5344CB8AC3E}">
        <p14:creationId xmlns:p14="http://schemas.microsoft.com/office/powerpoint/2010/main" val="2562746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4011" y="88900"/>
            <a:ext cx="10018713" cy="1752599"/>
          </a:xfrm>
        </p:spPr>
        <p:txBody>
          <a:bodyPr/>
          <a:lstStyle/>
          <a:p>
            <a:r>
              <a:rPr lang="en-US" dirty="0" smtClean="0"/>
              <a:t>Creating an Agenda</a:t>
            </a:r>
            <a:endParaRPr lang="en-US" dirty="0"/>
          </a:p>
        </p:txBody>
      </p:sp>
      <p:sp>
        <p:nvSpPr>
          <p:cNvPr id="3" name="Content Placeholder 2"/>
          <p:cNvSpPr>
            <a:spLocks noGrp="1"/>
          </p:cNvSpPr>
          <p:nvPr>
            <p:ph idx="1"/>
          </p:nvPr>
        </p:nvSpPr>
        <p:spPr>
          <a:xfrm>
            <a:off x="1624010" y="1587499"/>
            <a:ext cx="10018713" cy="4826001"/>
          </a:xfrm>
        </p:spPr>
        <p:txBody>
          <a:bodyPr>
            <a:normAutofit lnSpcReduction="10000"/>
          </a:bodyPr>
          <a:lstStyle/>
          <a:p>
            <a:r>
              <a:rPr lang="en-US" dirty="0" smtClean="0"/>
              <a:t>Twenty four hours prior to the meeting, the agenda should be sent out to all staff members and be given to the administration.</a:t>
            </a:r>
          </a:p>
          <a:p>
            <a:r>
              <a:rPr lang="en-US" dirty="0" smtClean="0"/>
              <a:t>It is recommended that the FAC chair work with the administration to try to resolve any concern ahead of time so that these issues are not waiting a full month.  </a:t>
            </a:r>
          </a:p>
          <a:p>
            <a:r>
              <a:rPr lang="en-US" dirty="0" smtClean="0"/>
              <a:t>If there has been a resolution to an item ahead of schedule, the resolution can be added to the agenda.</a:t>
            </a:r>
          </a:p>
          <a:p>
            <a:r>
              <a:rPr lang="en-US" dirty="0" smtClean="0"/>
              <a:t>Any items that are left off the agenda due to inappropriateness should be noted on the agenda by saying something like “additional items were submitted but deemed inappropriate or too specific in nature – these can be discussed directly with the FAC Chair or Monica Anderson for more information.”</a:t>
            </a:r>
            <a:endParaRPr lang="en-US" dirty="0"/>
          </a:p>
        </p:txBody>
      </p:sp>
    </p:spTree>
    <p:extLst>
      <p:ext uri="{BB962C8B-B14F-4D97-AF65-F5344CB8AC3E}">
        <p14:creationId xmlns:p14="http://schemas.microsoft.com/office/powerpoint/2010/main" val="3064225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810" y="0"/>
            <a:ext cx="10018713" cy="1752599"/>
          </a:xfrm>
        </p:spPr>
        <p:txBody>
          <a:bodyPr/>
          <a:lstStyle/>
          <a:p>
            <a:r>
              <a:rPr lang="en-US" dirty="0" smtClean="0"/>
              <a:t>Items left off the Agenda</a:t>
            </a:r>
            <a:endParaRPr lang="en-US" dirty="0"/>
          </a:p>
        </p:txBody>
      </p:sp>
      <p:sp>
        <p:nvSpPr>
          <p:cNvPr id="3" name="Content Placeholder 2"/>
          <p:cNvSpPr>
            <a:spLocks noGrp="1"/>
          </p:cNvSpPr>
          <p:nvPr>
            <p:ph idx="1"/>
          </p:nvPr>
        </p:nvSpPr>
        <p:spPr>
          <a:xfrm>
            <a:off x="1547811" y="1460499"/>
            <a:ext cx="10018713" cy="4457701"/>
          </a:xfrm>
        </p:spPr>
        <p:txBody>
          <a:bodyPr>
            <a:noAutofit/>
          </a:bodyPr>
          <a:lstStyle/>
          <a:p>
            <a:r>
              <a:rPr lang="en-US" dirty="0" smtClean="0"/>
              <a:t>The purpose of having someone review the agenda is to protect our members.</a:t>
            </a:r>
          </a:p>
          <a:p>
            <a:pPr marL="1257300" lvl="2" indent="-342900">
              <a:buFont typeface="+mj-lt"/>
              <a:buAutoNum type="arabicPeriod"/>
            </a:pPr>
            <a:r>
              <a:rPr lang="en-US" sz="2400" dirty="0" smtClean="0"/>
              <a:t>There have been specific personnel items submitted</a:t>
            </a:r>
          </a:p>
          <a:p>
            <a:pPr marL="1257300" lvl="2" indent="-342900">
              <a:buFont typeface="+mj-lt"/>
              <a:buAutoNum type="arabicPeriod"/>
            </a:pPr>
            <a:r>
              <a:rPr lang="en-US" sz="2400" dirty="0" smtClean="0"/>
              <a:t>Names of LEA members have been mentioned</a:t>
            </a:r>
          </a:p>
          <a:p>
            <a:pPr marL="1257300" lvl="2" indent="-342900">
              <a:buFont typeface="+mj-lt"/>
              <a:buAutoNum type="arabicPeriod"/>
            </a:pPr>
            <a:r>
              <a:rPr lang="en-US" sz="2400" dirty="0" smtClean="0"/>
              <a:t>Questions regarding staffing or administration have been raised in the form of a concern. </a:t>
            </a:r>
            <a:endParaRPr lang="en-US" sz="2400" dirty="0"/>
          </a:p>
          <a:p>
            <a:pPr marL="914400" lvl="2" indent="0">
              <a:buNone/>
            </a:pPr>
            <a:endParaRPr lang="en-US" sz="2400" dirty="0" smtClean="0">
              <a:solidFill>
                <a:srgbClr val="FF0000"/>
              </a:solidFill>
            </a:endParaRPr>
          </a:p>
          <a:p>
            <a:pPr marL="914400" lvl="2" indent="0">
              <a:buNone/>
            </a:pPr>
            <a:r>
              <a:rPr lang="en-US" sz="2400" dirty="0" smtClean="0">
                <a:solidFill>
                  <a:srgbClr val="FF0000"/>
                </a:solidFill>
              </a:rPr>
              <a:t>These items should not be dismissed but should be addressed in a different manner and will be handled through the LEA President.</a:t>
            </a:r>
          </a:p>
        </p:txBody>
      </p:sp>
    </p:spTree>
    <p:extLst>
      <p:ext uri="{BB962C8B-B14F-4D97-AF65-F5344CB8AC3E}">
        <p14:creationId xmlns:p14="http://schemas.microsoft.com/office/powerpoint/2010/main" val="1901743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9410" y="355599"/>
            <a:ext cx="10018713" cy="5588001"/>
          </a:xfrm>
        </p:spPr>
        <p:txBody>
          <a:bodyPr>
            <a:normAutofit/>
          </a:bodyPr>
          <a:lstStyle/>
          <a:p>
            <a:r>
              <a:rPr lang="en-US" sz="2800" dirty="0" smtClean="0"/>
              <a:t>11.0204	Training will be provided to available members of the Faculty Advisory Committees on the district in-service days and as agreed by the parties.</a:t>
            </a:r>
          </a:p>
          <a:p>
            <a:endParaRPr lang="en-US" sz="2800" dirty="0"/>
          </a:p>
          <a:p>
            <a:pPr marL="971550" lvl="1" indent="-514350">
              <a:buFont typeface="+mj-lt"/>
              <a:buAutoNum type="arabicPeriod"/>
            </a:pPr>
            <a:r>
              <a:rPr lang="en-US" sz="2800" dirty="0" smtClean="0"/>
              <a:t>Due to the amount of information around state and district initiatives this training has been in the form of this </a:t>
            </a:r>
            <a:r>
              <a:rPr lang="en-US" sz="2800" dirty="0" err="1" smtClean="0"/>
              <a:t>Powerpoint</a:t>
            </a:r>
            <a:r>
              <a:rPr lang="en-US" sz="2800" dirty="0" smtClean="0"/>
              <a:t>.</a:t>
            </a:r>
            <a:endParaRPr lang="en-US" sz="2800" dirty="0"/>
          </a:p>
          <a:p>
            <a:pPr marL="971550" lvl="1" indent="-514350">
              <a:buFont typeface="+mj-lt"/>
              <a:buAutoNum type="arabicPeriod"/>
            </a:pPr>
            <a:r>
              <a:rPr lang="en-US" sz="2800" dirty="0" smtClean="0"/>
              <a:t>FAC Chairs should pull the committee members together to go over this </a:t>
            </a:r>
            <a:r>
              <a:rPr lang="en-US" sz="2800" dirty="0" err="1" smtClean="0"/>
              <a:t>Powerpoint</a:t>
            </a:r>
            <a:r>
              <a:rPr lang="en-US" sz="2800" dirty="0" smtClean="0"/>
              <a:t>.</a:t>
            </a:r>
            <a:endParaRPr lang="en-US" sz="2800" dirty="0"/>
          </a:p>
        </p:txBody>
      </p:sp>
    </p:spTree>
    <p:extLst>
      <p:ext uri="{BB962C8B-B14F-4D97-AF65-F5344CB8AC3E}">
        <p14:creationId xmlns:p14="http://schemas.microsoft.com/office/powerpoint/2010/main" val="1171799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8310" y="850899"/>
            <a:ext cx="10018713" cy="5067301"/>
          </a:xfrm>
        </p:spPr>
        <p:txBody>
          <a:bodyPr>
            <a:normAutofit/>
          </a:bodyPr>
          <a:lstStyle/>
          <a:p>
            <a:r>
              <a:rPr lang="en-US" sz="2800" dirty="0" smtClean="0"/>
              <a:t>11.0205  Minutes of all meetings shall be kept in a prescribed format, and made available to the building staff, the LEA President, and the Human Resources Executive Director.  All meetings are to be open so that any person represented by the bargaining unit or any administrator can attend as an observer.</a:t>
            </a:r>
            <a:endParaRPr lang="en-US" sz="2800" dirty="0"/>
          </a:p>
        </p:txBody>
      </p:sp>
    </p:spTree>
    <p:extLst>
      <p:ext uri="{BB962C8B-B14F-4D97-AF65-F5344CB8AC3E}">
        <p14:creationId xmlns:p14="http://schemas.microsoft.com/office/powerpoint/2010/main" val="1244751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normAutofit/>
          </a:bodyPr>
          <a:lstStyle/>
          <a:p>
            <a:r>
              <a:rPr lang="en-US" sz="2800" dirty="0" smtClean="0"/>
              <a:t>Minutes should include the anonymous concern/issue</a:t>
            </a:r>
          </a:p>
          <a:p>
            <a:r>
              <a:rPr lang="en-US" sz="2800" dirty="0" smtClean="0"/>
              <a:t>Any recommendation from the LEA member</a:t>
            </a:r>
          </a:p>
          <a:p>
            <a:r>
              <a:rPr lang="en-US" sz="2800" dirty="0" smtClean="0"/>
              <a:t>Resolution by the administration</a:t>
            </a:r>
          </a:p>
          <a:p>
            <a:pPr lvl="1"/>
            <a:r>
              <a:rPr lang="en-US" sz="2800" dirty="0" smtClean="0"/>
              <a:t>Some issues may be district and the resolution may be to pass it on to the LMC</a:t>
            </a:r>
            <a:endParaRPr lang="en-US" sz="2800" dirty="0"/>
          </a:p>
        </p:txBody>
      </p:sp>
    </p:spTree>
    <p:extLst>
      <p:ext uri="{BB962C8B-B14F-4D97-AF65-F5344CB8AC3E}">
        <p14:creationId xmlns:p14="http://schemas.microsoft.com/office/powerpoint/2010/main" val="3601969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sz="2800" dirty="0" smtClean="0"/>
              <a:t>Please bring any questions regarding this committee to the LEA general meeting October 14.</a:t>
            </a:r>
          </a:p>
          <a:p>
            <a:r>
              <a:rPr lang="en-US" sz="2800" dirty="0" smtClean="0"/>
              <a:t>Contact the FAC Chairperson, Monica Anderson for questions throughout the year.</a:t>
            </a:r>
            <a:endParaRPr lang="en-US" sz="2800" dirty="0"/>
          </a:p>
        </p:txBody>
      </p:sp>
    </p:spTree>
    <p:extLst>
      <p:ext uri="{BB962C8B-B14F-4D97-AF65-F5344CB8AC3E}">
        <p14:creationId xmlns:p14="http://schemas.microsoft.com/office/powerpoint/2010/main" val="3450917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Article 11.02 (Page 16)</a:t>
            </a:r>
            <a:endParaRPr lang="en-US" dirty="0"/>
          </a:p>
        </p:txBody>
      </p:sp>
      <p:sp>
        <p:nvSpPr>
          <p:cNvPr id="3" name="Content Placeholder 2"/>
          <p:cNvSpPr>
            <a:spLocks noGrp="1"/>
          </p:cNvSpPr>
          <p:nvPr>
            <p:ph idx="1"/>
          </p:nvPr>
        </p:nvSpPr>
        <p:spPr>
          <a:xfrm>
            <a:off x="1484311" y="2717799"/>
            <a:ext cx="10018713" cy="3124201"/>
          </a:xfrm>
        </p:spPr>
        <p:txBody>
          <a:bodyPr>
            <a:normAutofit/>
          </a:bodyPr>
          <a:lstStyle/>
          <a:p>
            <a:r>
              <a:rPr lang="en-US" sz="2800" dirty="0" smtClean="0"/>
              <a:t>11.0201</a:t>
            </a:r>
            <a:r>
              <a:rPr lang="en-US" sz="2800" dirty="0"/>
              <a:t>	</a:t>
            </a:r>
            <a:r>
              <a:rPr lang="en-US" sz="2800" dirty="0" smtClean="0"/>
              <a:t>There shall be a Faculty/Staff Advisory Committee Established in each building which shall be co-chaired by the LEA building Chairpersons and the Building Principal. The building principal shall be a member of the committee.</a:t>
            </a:r>
          </a:p>
          <a:p>
            <a:pPr marL="914400" lvl="2" indent="0">
              <a:buNone/>
            </a:pPr>
            <a:endParaRPr lang="en-US" sz="2800" dirty="0" smtClean="0"/>
          </a:p>
          <a:p>
            <a:pPr marL="914400" lvl="2" indent="0">
              <a:buNone/>
            </a:pPr>
            <a:r>
              <a:rPr lang="en-US" sz="2800" dirty="0"/>
              <a:t>(</a:t>
            </a:r>
            <a:r>
              <a:rPr lang="en-US" sz="2800" dirty="0" smtClean="0"/>
              <a:t>The committee is for LEA members only)</a:t>
            </a:r>
          </a:p>
        </p:txBody>
      </p:sp>
    </p:spTree>
    <p:extLst>
      <p:ext uri="{BB962C8B-B14F-4D97-AF65-F5344CB8AC3E}">
        <p14:creationId xmlns:p14="http://schemas.microsoft.com/office/powerpoint/2010/main" val="2803390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8310" y="215900"/>
            <a:ext cx="10018713" cy="6159500"/>
          </a:xfrm>
        </p:spPr>
        <p:txBody>
          <a:bodyPr>
            <a:normAutofit/>
          </a:bodyPr>
          <a:lstStyle/>
          <a:p>
            <a:r>
              <a:rPr lang="en-US" sz="2800" dirty="0" smtClean="0"/>
              <a:t>11.0202	LEA shall have representatives on the Faculty Advisory Committee in a ratio of one (1) LEA representative for each fifteen members, or fraction thereof, provided that in each building the LEA shall be entitled to a minimum of three (3) LEA representatives. Such representatives shall be elected by their respective faculties.</a:t>
            </a:r>
          </a:p>
          <a:p>
            <a:pPr marL="914400" lvl="1" indent="-457200">
              <a:buFont typeface="+mj-lt"/>
              <a:buAutoNum type="arabicPeriod"/>
            </a:pPr>
            <a:r>
              <a:rPr lang="en-US" sz="2800" dirty="0" smtClean="0"/>
              <a:t>Elections for these positions are taken at the end of the previous year or can be revised through elections at the beginning of the year.</a:t>
            </a:r>
          </a:p>
          <a:p>
            <a:pPr marL="914400" lvl="1" indent="-457200">
              <a:buFont typeface="+mj-lt"/>
              <a:buAutoNum type="arabicPeriod"/>
            </a:pPr>
            <a:r>
              <a:rPr lang="en-US" sz="2800" dirty="0" smtClean="0"/>
              <a:t>Any member can attend but only the elected representatives can address the concerns or be part of the discussion.</a:t>
            </a:r>
            <a:endParaRPr lang="en-US" sz="2800" dirty="0"/>
          </a:p>
        </p:txBody>
      </p:sp>
    </p:spTree>
    <p:extLst>
      <p:ext uri="{BB962C8B-B14F-4D97-AF65-F5344CB8AC3E}">
        <p14:creationId xmlns:p14="http://schemas.microsoft.com/office/powerpoint/2010/main" val="3349098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810" y="444499"/>
            <a:ext cx="10018713" cy="5651501"/>
          </a:xfrm>
        </p:spPr>
        <p:txBody>
          <a:bodyPr>
            <a:normAutofit/>
          </a:bodyPr>
          <a:lstStyle/>
          <a:p>
            <a:r>
              <a:rPr lang="en-US" sz="2800" dirty="0" smtClean="0"/>
              <a:t>11.0203	(Part 1)  The intent of the committee is to improve communications between staff and administration in regard to building problems and programs and to improve the educational effectiveness of the building.  The Faculty Advisory Committee shall meet at least once a month during the school year to discuss matters of common interest in the building, such as educational programs, community relations, student relations, scheduling of duties, discipline, in-service, open house, members preparation period, maintenance, supplies, etc.  </a:t>
            </a:r>
            <a:endParaRPr lang="en-US" sz="2800" dirty="0"/>
          </a:p>
        </p:txBody>
      </p:sp>
    </p:spTree>
    <p:extLst>
      <p:ext uri="{BB962C8B-B14F-4D97-AF65-F5344CB8AC3E}">
        <p14:creationId xmlns:p14="http://schemas.microsoft.com/office/powerpoint/2010/main" val="1019564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1610" y="127000"/>
            <a:ext cx="10018713" cy="1752599"/>
          </a:xfrm>
        </p:spPr>
        <p:txBody>
          <a:bodyPr/>
          <a:lstStyle/>
          <a:p>
            <a:r>
              <a:rPr lang="en-US" dirty="0" smtClean="0"/>
              <a:t>Examples of Concerns for the FAC:</a:t>
            </a:r>
            <a:endParaRPr lang="en-US" dirty="0"/>
          </a:p>
        </p:txBody>
      </p:sp>
      <p:sp>
        <p:nvSpPr>
          <p:cNvPr id="3" name="Content Placeholder 2"/>
          <p:cNvSpPr>
            <a:spLocks noGrp="1"/>
          </p:cNvSpPr>
          <p:nvPr>
            <p:ph idx="1"/>
          </p:nvPr>
        </p:nvSpPr>
        <p:spPr>
          <a:xfrm>
            <a:off x="1636710" y="2006599"/>
            <a:ext cx="10018713" cy="4546601"/>
          </a:xfrm>
        </p:spPr>
        <p:txBody>
          <a:bodyPr>
            <a:normAutofit fontScale="77500" lnSpcReduction="20000"/>
          </a:bodyPr>
          <a:lstStyle/>
          <a:p>
            <a:r>
              <a:rPr lang="en-US" sz="4000" dirty="0" smtClean="0"/>
              <a:t>Educational Programs:</a:t>
            </a:r>
          </a:p>
          <a:p>
            <a:pPr lvl="1"/>
            <a:r>
              <a:rPr lang="en-US" sz="4000" dirty="0" smtClean="0"/>
              <a:t>Resources available</a:t>
            </a:r>
          </a:p>
          <a:p>
            <a:pPr lvl="1"/>
            <a:r>
              <a:rPr lang="en-US" sz="4000" dirty="0" smtClean="0"/>
              <a:t>Time allocation based on building/district priorities</a:t>
            </a:r>
          </a:p>
          <a:p>
            <a:pPr marL="457200" lvl="1" indent="0">
              <a:buNone/>
            </a:pPr>
            <a:endParaRPr lang="en-US" sz="4000" dirty="0" smtClean="0"/>
          </a:p>
          <a:p>
            <a:r>
              <a:rPr lang="en-US" sz="4000" dirty="0" smtClean="0"/>
              <a:t>Scheduling Issues</a:t>
            </a:r>
          </a:p>
          <a:p>
            <a:pPr lvl="1"/>
            <a:r>
              <a:rPr lang="en-US" sz="4000" dirty="0" smtClean="0"/>
              <a:t>Equity in duties vs. plan time</a:t>
            </a:r>
          </a:p>
          <a:p>
            <a:pPr lvl="1"/>
            <a:r>
              <a:rPr lang="en-US" sz="4000" dirty="0" smtClean="0"/>
              <a:t>Scheduling of tutoring or extra help during curricular classes</a:t>
            </a:r>
          </a:p>
          <a:p>
            <a:pPr lvl="1"/>
            <a:endParaRPr lang="en-US" dirty="0" smtClean="0"/>
          </a:p>
          <a:p>
            <a:pPr lvl="1"/>
            <a:endParaRPr lang="en-US" dirty="0" smtClean="0"/>
          </a:p>
        </p:txBody>
      </p:sp>
    </p:spTree>
    <p:extLst>
      <p:ext uri="{BB962C8B-B14F-4D97-AF65-F5344CB8AC3E}">
        <p14:creationId xmlns:p14="http://schemas.microsoft.com/office/powerpoint/2010/main" val="1922280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787401"/>
            <a:ext cx="10018713" cy="5003800"/>
          </a:xfrm>
        </p:spPr>
        <p:txBody>
          <a:bodyPr/>
          <a:lstStyle/>
          <a:p>
            <a:r>
              <a:rPr lang="en-US" sz="2800" dirty="0" smtClean="0"/>
              <a:t>Discipline </a:t>
            </a:r>
          </a:p>
          <a:p>
            <a:pPr lvl="1"/>
            <a:r>
              <a:rPr lang="en-US" sz="2800" dirty="0" smtClean="0"/>
              <a:t>Procedure for documenting</a:t>
            </a:r>
          </a:p>
          <a:p>
            <a:pPr lvl="1"/>
            <a:r>
              <a:rPr lang="en-US" sz="2800" dirty="0" smtClean="0"/>
              <a:t>Communication within the building</a:t>
            </a:r>
          </a:p>
          <a:p>
            <a:r>
              <a:rPr lang="en-US" sz="2800" dirty="0" smtClean="0"/>
              <a:t>Professional Development</a:t>
            </a:r>
            <a:endParaRPr lang="en-US" sz="2800" dirty="0"/>
          </a:p>
          <a:p>
            <a:pPr lvl="1"/>
            <a:r>
              <a:rPr lang="en-US" sz="2800" dirty="0" smtClean="0"/>
              <a:t>Scheduling</a:t>
            </a:r>
          </a:p>
          <a:p>
            <a:pPr lvl="1"/>
            <a:r>
              <a:rPr lang="en-US" sz="2800" dirty="0" smtClean="0"/>
              <a:t>Additional PD needed to meet needs of the staff</a:t>
            </a:r>
          </a:p>
          <a:p>
            <a:pPr marL="457200" lvl="1" indent="0">
              <a:buNone/>
            </a:pPr>
            <a:endParaRPr lang="en-US" dirty="0"/>
          </a:p>
        </p:txBody>
      </p:sp>
    </p:spTree>
    <p:extLst>
      <p:ext uri="{BB962C8B-B14F-4D97-AF65-F5344CB8AC3E}">
        <p14:creationId xmlns:p14="http://schemas.microsoft.com/office/powerpoint/2010/main" val="4143522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r>
              <a:rPr lang="en-US" dirty="0" smtClean="0"/>
              <a:t>Examples of concerns that </a:t>
            </a:r>
            <a:r>
              <a:rPr lang="en-US" u="sng" dirty="0" smtClean="0">
                <a:solidFill>
                  <a:srgbClr val="FF0000"/>
                </a:solidFill>
              </a:rPr>
              <a:t>shouldn’t</a:t>
            </a:r>
            <a:r>
              <a:rPr lang="en-US" dirty="0" smtClean="0"/>
              <a:t> go to FAC</a:t>
            </a:r>
            <a:endParaRPr lang="en-US" dirty="0"/>
          </a:p>
        </p:txBody>
      </p:sp>
      <p:sp>
        <p:nvSpPr>
          <p:cNvPr id="3" name="Content Placeholder 2"/>
          <p:cNvSpPr>
            <a:spLocks noGrp="1"/>
          </p:cNvSpPr>
          <p:nvPr>
            <p:ph idx="1"/>
          </p:nvPr>
        </p:nvSpPr>
        <p:spPr/>
        <p:txBody>
          <a:bodyPr>
            <a:noAutofit/>
          </a:bodyPr>
          <a:lstStyle/>
          <a:p>
            <a:r>
              <a:rPr lang="en-US" sz="2800" dirty="0" smtClean="0"/>
              <a:t>Personnel Issues of any kind</a:t>
            </a:r>
          </a:p>
          <a:p>
            <a:pPr marL="0" indent="0">
              <a:buNone/>
            </a:pPr>
            <a:endParaRPr lang="en-US" sz="2800" dirty="0" smtClean="0"/>
          </a:p>
          <a:p>
            <a:r>
              <a:rPr lang="en-US" sz="2800" dirty="0" smtClean="0"/>
              <a:t>Specific discipline (be general, is the concern communication?)</a:t>
            </a:r>
          </a:p>
          <a:p>
            <a:pPr marL="0" indent="0">
              <a:buNone/>
            </a:pPr>
            <a:endParaRPr lang="en-US" sz="2800" dirty="0" smtClean="0"/>
          </a:p>
          <a:p>
            <a:r>
              <a:rPr lang="en-US" sz="2800" dirty="0" smtClean="0"/>
              <a:t>Any concern that deals directly with a particular duty or personnel within the LSSA</a:t>
            </a:r>
          </a:p>
          <a:p>
            <a:pPr marL="0" indent="0">
              <a:buNone/>
            </a:pPr>
            <a:endParaRPr lang="en-US" sz="2800" dirty="0" smtClean="0"/>
          </a:p>
          <a:p>
            <a:r>
              <a:rPr lang="en-US" sz="2800" dirty="0" smtClean="0"/>
              <a:t>Specific grade level or small group concern</a:t>
            </a:r>
            <a:endParaRPr lang="en-US" sz="2800" dirty="0"/>
          </a:p>
        </p:txBody>
      </p:sp>
    </p:spTree>
    <p:extLst>
      <p:ext uri="{BB962C8B-B14F-4D97-AF65-F5344CB8AC3E}">
        <p14:creationId xmlns:p14="http://schemas.microsoft.com/office/powerpoint/2010/main" val="1704353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3711" y="317499"/>
            <a:ext cx="9793290" cy="5588001"/>
          </a:xfrm>
        </p:spPr>
        <p:txBody>
          <a:bodyPr/>
          <a:lstStyle/>
          <a:p>
            <a:r>
              <a:rPr lang="en-US" sz="2800" dirty="0" smtClean="0"/>
              <a:t>11.0203 (Part 2)	A schedule of regular meetings, shall be established and an agenda of matters to be considered at the regular meetings shall be distributed to the building staff at least twenty-four (24) hours before any regular meeting.  Special meetings may be scheduled when necessary.  Members may anonymously submit items of concern which they wish placed on the agenda to any member of the </a:t>
            </a:r>
            <a:r>
              <a:rPr lang="en-US" sz="2800" dirty="0" smtClean="0">
                <a:solidFill>
                  <a:srgbClr val="FF0000"/>
                </a:solidFill>
              </a:rPr>
              <a:t>FAC </a:t>
            </a:r>
            <a:r>
              <a:rPr lang="en-US" sz="2800" dirty="0" smtClean="0"/>
              <a:t>prior to the establishment of the agenda.</a:t>
            </a:r>
          </a:p>
          <a:p>
            <a:pPr marL="0" indent="0">
              <a:buNone/>
            </a:pPr>
            <a:r>
              <a:rPr lang="en-US" dirty="0"/>
              <a:t>	</a:t>
            </a:r>
            <a:endParaRPr lang="en-US" dirty="0" smtClean="0"/>
          </a:p>
        </p:txBody>
      </p:sp>
    </p:spTree>
    <p:extLst>
      <p:ext uri="{BB962C8B-B14F-4D97-AF65-F5344CB8AC3E}">
        <p14:creationId xmlns:p14="http://schemas.microsoft.com/office/powerpoint/2010/main" val="792134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Due to some confusion in this area, there was a position on the LEA Executive Committee created for a FAC Chairperson.</a:t>
            </a:r>
            <a:endParaRPr lang="en-US" dirty="0"/>
          </a:p>
        </p:txBody>
      </p:sp>
      <p:sp>
        <p:nvSpPr>
          <p:cNvPr id="3" name="Content Placeholder 2"/>
          <p:cNvSpPr>
            <a:spLocks noGrp="1"/>
          </p:cNvSpPr>
          <p:nvPr>
            <p:ph idx="1"/>
          </p:nvPr>
        </p:nvSpPr>
        <p:spPr/>
        <p:txBody>
          <a:bodyPr>
            <a:normAutofit/>
          </a:bodyPr>
          <a:lstStyle/>
          <a:p>
            <a:r>
              <a:rPr lang="en-US" sz="2800" dirty="0" smtClean="0"/>
              <a:t>This position became part of the Executive Committee after the membership vote in April, 2014.</a:t>
            </a:r>
          </a:p>
          <a:p>
            <a:r>
              <a:rPr lang="en-US" sz="2800" dirty="0" smtClean="0"/>
              <a:t>Monica Anderson is the FAC Chairperson for </a:t>
            </a:r>
            <a:r>
              <a:rPr lang="en-US" sz="2800" dirty="0" smtClean="0"/>
              <a:t>2016-2017 </a:t>
            </a:r>
            <a:r>
              <a:rPr lang="en-US" sz="2800" dirty="0" smtClean="0"/>
              <a:t>school year as recommended and voted on at the </a:t>
            </a:r>
            <a:r>
              <a:rPr lang="en-US" sz="2800" dirty="0" smtClean="0"/>
              <a:t>August </a:t>
            </a:r>
            <a:r>
              <a:rPr lang="en-US" sz="2800" dirty="0" smtClean="0"/>
              <a:t>building rep meeting.</a:t>
            </a:r>
          </a:p>
          <a:p>
            <a:r>
              <a:rPr lang="en-US" sz="2800" dirty="0" smtClean="0"/>
              <a:t>Guidelines and procedures have been established.</a:t>
            </a:r>
            <a:endParaRPr lang="en-US" sz="2800" dirty="0"/>
          </a:p>
        </p:txBody>
      </p:sp>
    </p:spTree>
    <p:extLst>
      <p:ext uri="{BB962C8B-B14F-4D97-AF65-F5344CB8AC3E}">
        <p14:creationId xmlns:p14="http://schemas.microsoft.com/office/powerpoint/2010/main" val="24230031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TC103457496[[fn=Parallax]]</Template>
  <TotalTime>64</TotalTime>
  <Words>700</Words>
  <Application>Microsoft Office PowerPoint</Application>
  <PresentationFormat>Widescreen</PresentationFormat>
  <Paragraphs>73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Corbel</vt:lpstr>
      <vt:lpstr>Parallax</vt:lpstr>
      <vt:lpstr>A Guide to using the  Faculty Advisory Committee</vt:lpstr>
      <vt:lpstr>Contract Article 11.02 (Page 16)</vt:lpstr>
      <vt:lpstr>PowerPoint Presentation</vt:lpstr>
      <vt:lpstr>PowerPoint Presentation</vt:lpstr>
      <vt:lpstr>Examples of Concerns for the FAC:</vt:lpstr>
      <vt:lpstr>PowerPoint Presentation</vt:lpstr>
      <vt:lpstr>Examples of concerns that shouldn’t go to FAC</vt:lpstr>
      <vt:lpstr>PowerPoint Presentation</vt:lpstr>
      <vt:lpstr>Due to some confusion in this area, there was a position on the LEA Executive Committee created for a FAC Chairperson.</vt:lpstr>
      <vt:lpstr>Guidelines and Procedures</vt:lpstr>
      <vt:lpstr>Next Step</vt:lpstr>
      <vt:lpstr>Creating an Agenda</vt:lpstr>
      <vt:lpstr>Items left off the Agenda</vt:lpstr>
      <vt:lpstr>PowerPoint Presentation</vt:lpstr>
      <vt:lpstr>PowerPoint Presentation</vt:lpstr>
      <vt:lpstr>Minutes</vt:lpstr>
      <vt:lpstr>Questions</vt:lpstr>
    </vt:vector>
  </TitlesOfParts>
  <Company>LLSD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Guide to using the  Faculty Advisory Committee</dc:title>
  <dc:creator>Sharon Mays</dc:creator>
  <cp:lastModifiedBy>Sharon Mays</cp:lastModifiedBy>
  <cp:revision>11</cp:revision>
  <dcterms:created xsi:type="dcterms:W3CDTF">2014-10-07T16:21:04Z</dcterms:created>
  <dcterms:modified xsi:type="dcterms:W3CDTF">2016-08-24T13:44:40Z</dcterms:modified>
</cp:coreProperties>
</file>