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2" r:id="rId3"/>
    <p:sldId id="258" r:id="rId4"/>
    <p:sldId id="259" r:id="rId5"/>
    <p:sldId id="260" r:id="rId6"/>
    <p:sldId id="261" r:id="rId7"/>
    <p:sldId id="265" r:id="rId8"/>
    <p:sldId id="264" r:id="rId9"/>
    <p:sldId id="263" r:id="rId10"/>
    <p:sldId id="266" r:id="rId11"/>
    <p:sldId id="267" r:id="rId12"/>
    <p:sldId id="268" r:id="rId13"/>
    <p:sldId id="270"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9" autoAdjust="0"/>
    <p:restoredTop sz="94712" autoAdjust="0"/>
  </p:normalViewPr>
  <p:slideViewPr>
    <p:cSldViewPr snapToGrid="0">
      <p:cViewPr varScale="1">
        <p:scale>
          <a:sx n="94" d="100"/>
          <a:sy n="94" d="100"/>
        </p:scale>
        <p:origin x="13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4AE370-079F-476A-BA9E-B426B6CA10C4}"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85E25672-C45A-495C-9909-75B4BBB21376}">
      <dgm:prSet/>
      <dgm:spPr/>
      <dgm:t>
        <a:bodyPr/>
        <a:lstStyle/>
        <a:p>
          <a:pPr algn="ctr"/>
          <a:r>
            <a:rPr lang="en-US" dirty="0">
              <a:latin typeface="Times New Roman" panose="02020603050405020304" pitchFamily="18" charset="0"/>
              <a:cs typeface="Times New Roman" panose="02020603050405020304" pitchFamily="18" charset="0"/>
            </a:rPr>
            <a:t>Semester Hours</a:t>
          </a:r>
        </a:p>
      </dgm:t>
    </dgm:pt>
    <dgm:pt modelId="{24B7A30F-8708-4CE8-88E0-11063A47507A}" type="parTrans" cxnId="{85DBBE40-356A-45F4-AC02-8D30FB08AE41}">
      <dgm:prSet/>
      <dgm:spPr/>
      <dgm:t>
        <a:bodyPr/>
        <a:lstStyle/>
        <a:p>
          <a:endParaRPr lang="en-US"/>
        </a:p>
      </dgm:t>
    </dgm:pt>
    <dgm:pt modelId="{3C777BDA-B1A9-4C88-9C56-156C8D35A541}" type="sibTrans" cxnId="{85DBBE40-356A-45F4-AC02-8D30FB08AE41}">
      <dgm:prSet/>
      <dgm:spPr/>
      <dgm:t>
        <a:bodyPr/>
        <a:lstStyle/>
        <a:p>
          <a:endParaRPr lang="en-US"/>
        </a:p>
      </dgm:t>
    </dgm:pt>
    <dgm:pt modelId="{9B6757CB-C0D3-4CA6-9B5B-23F2B04BD4AC}">
      <dgm:prSet/>
      <dgm:spPr/>
      <dgm:t>
        <a:bodyPr/>
        <a:lstStyle/>
        <a:p>
          <a:r>
            <a:rPr lang="en-US" dirty="0">
              <a:latin typeface="Times New Roman" panose="02020603050405020304" pitchFamily="18" charset="0"/>
              <a:cs typeface="Times New Roman" panose="02020603050405020304" pitchFamily="18" charset="0"/>
            </a:rPr>
            <a:t>If you are a Lakota employee the full 5 years of your license, the only time you should have to purchase semester hours would be if you want to move horizontally on the pay scale.  </a:t>
          </a:r>
        </a:p>
      </dgm:t>
    </dgm:pt>
    <dgm:pt modelId="{D0479389-E366-48F7-9132-77C69001FF5A}" type="parTrans" cxnId="{772D1812-77E2-4F43-96E6-E3AD360E6999}">
      <dgm:prSet/>
      <dgm:spPr/>
      <dgm:t>
        <a:bodyPr/>
        <a:lstStyle/>
        <a:p>
          <a:endParaRPr lang="en-US"/>
        </a:p>
      </dgm:t>
    </dgm:pt>
    <dgm:pt modelId="{42AC7E83-28CD-43EB-9AA9-73896BC6E2B9}" type="sibTrans" cxnId="{772D1812-77E2-4F43-96E6-E3AD360E6999}">
      <dgm:prSet/>
      <dgm:spPr/>
      <dgm:t>
        <a:bodyPr/>
        <a:lstStyle/>
        <a:p>
          <a:endParaRPr lang="en-US"/>
        </a:p>
      </dgm:t>
    </dgm:pt>
    <dgm:pt modelId="{16C3F1B8-87A6-4EE4-97ED-3695036963E0}">
      <dgm:prSet/>
      <dgm:spPr/>
      <dgm:t>
        <a:bodyPr/>
        <a:lstStyle/>
        <a:p>
          <a:r>
            <a:rPr lang="en-US" dirty="0">
              <a:latin typeface="Times New Roman" panose="02020603050405020304" pitchFamily="18" charset="0"/>
              <a:cs typeface="Times New Roman" panose="02020603050405020304" pitchFamily="18" charset="0"/>
            </a:rPr>
            <a:t>If you haven’t worked at Lakota the full 5 years, you can still pick up additional PD through Lakota to possibly get you enough hours.  </a:t>
          </a:r>
        </a:p>
      </dgm:t>
    </dgm:pt>
    <dgm:pt modelId="{0494EBDF-1814-4805-AE7B-37F858CFFC79}" type="parTrans" cxnId="{308529EF-74A8-4889-8AA2-8C2F38EB824C}">
      <dgm:prSet/>
      <dgm:spPr/>
      <dgm:t>
        <a:bodyPr/>
        <a:lstStyle/>
        <a:p>
          <a:endParaRPr lang="en-US"/>
        </a:p>
      </dgm:t>
    </dgm:pt>
    <dgm:pt modelId="{CFAACB80-FA1E-4B04-A3EF-2121AC30CC07}" type="sibTrans" cxnId="{308529EF-74A8-4889-8AA2-8C2F38EB824C}">
      <dgm:prSet/>
      <dgm:spPr/>
      <dgm:t>
        <a:bodyPr/>
        <a:lstStyle/>
        <a:p>
          <a:endParaRPr lang="en-US"/>
        </a:p>
      </dgm:t>
    </dgm:pt>
    <dgm:pt modelId="{9535A2C0-DA64-4D40-B993-DD776FF8C2F7}">
      <dgm:prSet/>
      <dgm:spPr/>
      <dgm:t>
        <a:bodyPr/>
        <a:lstStyle/>
        <a:p>
          <a:r>
            <a:rPr lang="en-US" dirty="0">
              <a:latin typeface="Times New Roman" panose="02020603050405020304" pitchFamily="18" charset="0"/>
              <a:cs typeface="Times New Roman" panose="02020603050405020304" pitchFamily="18" charset="0"/>
            </a:rPr>
            <a:t>You should be able to accumulate enough hours on PD Express which won’t cost you anything.  But it is important that you monitor that along the way.  </a:t>
          </a:r>
        </a:p>
      </dgm:t>
    </dgm:pt>
    <dgm:pt modelId="{81EA1630-4EBA-4965-856D-3E8C2560D470}" type="parTrans" cxnId="{8DC10934-59CD-43A1-819E-7A7B2A1C6E3F}">
      <dgm:prSet/>
      <dgm:spPr/>
      <dgm:t>
        <a:bodyPr/>
        <a:lstStyle/>
        <a:p>
          <a:endParaRPr lang="en-US"/>
        </a:p>
      </dgm:t>
    </dgm:pt>
    <dgm:pt modelId="{067BD454-645C-40CB-BAA4-088114508CE2}" type="sibTrans" cxnId="{8DC10934-59CD-43A1-819E-7A7B2A1C6E3F}">
      <dgm:prSet/>
      <dgm:spPr/>
      <dgm:t>
        <a:bodyPr/>
        <a:lstStyle/>
        <a:p>
          <a:endParaRPr lang="en-US"/>
        </a:p>
      </dgm:t>
    </dgm:pt>
    <dgm:pt modelId="{438EC6CE-44AA-412A-BEEE-219D99B80D25}">
      <dgm:prSet/>
      <dgm:spPr/>
      <dgm:t>
        <a:bodyPr/>
        <a:lstStyle/>
        <a:p>
          <a:r>
            <a:rPr lang="en-US" dirty="0">
              <a:latin typeface="Times New Roman" panose="02020603050405020304" pitchFamily="18" charset="0"/>
              <a:cs typeface="Times New Roman" panose="02020603050405020304" pitchFamily="18" charset="0"/>
            </a:rPr>
            <a:t>When using semester hours, the original transcripts must be sent directly to the Human Resources office to be added to your personnel file.</a:t>
          </a:r>
        </a:p>
      </dgm:t>
    </dgm:pt>
    <dgm:pt modelId="{52F2404A-E3BC-4C74-A5D3-F66378A95B47}" type="parTrans" cxnId="{3C78F256-407C-413E-AEEA-3815A60FAE4F}">
      <dgm:prSet/>
      <dgm:spPr/>
      <dgm:t>
        <a:bodyPr/>
        <a:lstStyle/>
        <a:p>
          <a:endParaRPr lang="en-US"/>
        </a:p>
      </dgm:t>
    </dgm:pt>
    <dgm:pt modelId="{AE1EF24A-47AF-4611-A2D6-2B5F7D237E92}" type="sibTrans" cxnId="{3C78F256-407C-413E-AEEA-3815A60FAE4F}">
      <dgm:prSet/>
      <dgm:spPr/>
      <dgm:t>
        <a:bodyPr/>
        <a:lstStyle/>
        <a:p>
          <a:endParaRPr lang="en-US"/>
        </a:p>
      </dgm:t>
    </dgm:pt>
    <dgm:pt modelId="{AEC19BE6-DB3E-4170-BA46-05969AA1C743}" type="pres">
      <dgm:prSet presAssocID="{494AE370-079F-476A-BA9E-B426B6CA10C4}" presName="linear" presStyleCnt="0">
        <dgm:presLayoutVars>
          <dgm:animLvl val="lvl"/>
          <dgm:resizeHandles val="exact"/>
        </dgm:presLayoutVars>
      </dgm:prSet>
      <dgm:spPr/>
    </dgm:pt>
    <dgm:pt modelId="{4A53D9C1-583A-4FEE-B861-96394A08E271}" type="pres">
      <dgm:prSet presAssocID="{85E25672-C45A-495C-9909-75B4BBB21376}" presName="parentText" presStyleLbl="node1" presStyleIdx="0" presStyleCnt="5" custScaleY="120060" custLinFactY="-45163" custLinFactNeighborX="-15" custLinFactNeighborY="-100000">
        <dgm:presLayoutVars>
          <dgm:chMax val="0"/>
          <dgm:bulletEnabled val="1"/>
        </dgm:presLayoutVars>
      </dgm:prSet>
      <dgm:spPr/>
    </dgm:pt>
    <dgm:pt modelId="{A2F7162A-1D76-481E-8E6E-CCF6E2BA3FC7}" type="pres">
      <dgm:prSet presAssocID="{3C777BDA-B1A9-4C88-9C56-156C8D35A541}" presName="spacer" presStyleCnt="0"/>
      <dgm:spPr/>
    </dgm:pt>
    <dgm:pt modelId="{3A0A7680-5E92-4634-BF0B-C023922787FF}" type="pres">
      <dgm:prSet presAssocID="{9B6757CB-C0D3-4CA6-9B5B-23F2B04BD4AC}" presName="parentText" presStyleLbl="node1" presStyleIdx="1" presStyleCnt="5" custLinFactY="-13076" custLinFactNeighborX="-15" custLinFactNeighborY="-100000">
        <dgm:presLayoutVars>
          <dgm:chMax val="0"/>
          <dgm:bulletEnabled val="1"/>
        </dgm:presLayoutVars>
      </dgm:prSet>
      <dgm:spPr/>
    </dgm:pt>
    <dgm:pt modelId="{11E169B1-E8CB-49F3-8212-E15DEA993D4C}" type="pres">
      <dgm:prSet presAssocID="{42AC7E83-28CD-43EB-9AA9-73896BC6E2B9}" presName="spacer" presStyleCnt="0"/>
      <dgm:spPr/>
    </dgm:pt>
    <dgm:pt modelId="{9E40F200-043F-4011-A2CF-340A9080F6EF}" type="pres">
      <dgm:prSet presAssocID="{16C3F1B8-87A6-4EE4-97ED-3695036963E0}" presName="parentText" presStyleLbl="node1" presStyleIdx="2" presStyleCnt="5" custLinFactY="1300" custLinFactNeighborX="-15" custLinFactNeighborY="100000">
        <dgm:presLayoutVars>
          <dgm:chMax val="0"/>
          <dgm:bulletEnabled val="1"/>
        </dgm:presLayoutVars>
      </dgm:prSet>
      <dgm:spPr/>
    </dgm:pt>
    <dgm:pt modelId="{6ABF3316-8426-474B-9D8E-9BE0C4C7DC0F}" type="pres">
      <dgm:prSet presAssocID="{CFAACB80-FA1E-4B04-A3EF-2121AC30CC07}" presName="spacer" presStyleCnt="0"/>
      <dgm:spPr/>
    </dgm:pt>
    <dgm:pt modelId="{ECF34E20-157F-4BEF-AE0C-7D5E7498BEFA}" type="pres">
      <dgm:prSet presAssocID="{9535A2C0-DA64-4D40-B993-DD776FF8C2F7}" presName="parentText" presStyleLbl="node1" presStyleIdx="3" presStyleCnt="5" custLinFactY="28093" custLinFactNeighborX="-15" custLinFactNeighborY="100000">
        <dgm:presLayoutVars>
          <dgm:chMax val="0"/>
          <dgm:bulletEnabled val="1"/>
        </dgm:presLayoutVars>
      </dgm:prSet>
      <dgm:spPr/>
    </dgm:pt>
    <dgm:pt modelId="{D105F036-38CA-43F3-B54D-1360A630789B}" type="pres">
      <dgm:prSet presAssocID="{067BD454-645C-40CB-BAA4-088114508CE2}" presName="spacer" presStyleCnt="0"/>
      <dgm:spPr/>
    </dgm:pt>
    <dgm:pt modelId="{76320B57-56A4-4AFB-8B89-8959820B34B6}" type="pres">
      <dgm:prSet presAssocID="{438EC6CE-44AA-412A-BEEE-219D99B80D25}" presName="parentText" presStyleLbl="node1" presStyleIdx="4" presStyleCnt="5" custLinFactY="50620" custLinFactNeighborX="-15" custLinFactNeighborY="100000">
        <dgm:presLayoutVars>
          <dgm:chMax val="0"/>
          <dgm:bulletEnabled val="1"/>
        </dgm:presLayoutVars>
      </dgm:prSet>
      <dgm:spPr/>
    </dgm:pt>
  </dgm:ptLst>
  <dgm:cxnLst>
    <dgm:cxn modelId="{E2C35E04-BD43-4534-B4BD-DA3016302158}" type="presOf" srcId="{9535A2C0-DA64-4D40-B993-DD776FF8C2F7}" destId="{ECF34E20-157F-4BEF-AE0C-7D5E7498BEFA}" srcOrd="0" destOrd="0" presId="urn:microsoft.com/office/officeart/2005/8/layout/vList2"/>
    <dgm:cxn modelId="{1358150F-8ACE-414C-B8F3-2B23B7A3A6BC}" type="presOf" srcId="{438EC6CE-44AA-412A-BEEE-219D99B80D25}" destId="{76320B57-56A4-4AFB-8B89-8959820B34B6}" srcOrd="0" destOrd="0" presId="urn:microsoft.com/office/officeart/2005/8/layout/vList2"/>
    <dgm:cxn modelId="{772D1812-77E2-4F43-96E6-E3AD360E6999}" srcId="{494AE370-079F-476A-BA9E-B426B6CA10C4}" destId="{9B6757CB-C0D3-4CA6-9B5B-23F2B04BD4AC}" srcOrd="1" destOrd="0" parTransId="{D0479389-E366-48F7-9132-77C69001FF5A}" sibTransId="{42AC7E83-28CD-43EB-9AA9-73896BC6E2B9}"/>
    <dgm:cxn modelId="{033F871C-6FFE-4B9B-BC86-D652A162E8C9}" type="presOf" srcId="{16C3F1B8-87A6-4EE4-97ED-3695036963E0}" destId="{9E40F200-043F-4011-A2CF-340A9080F6EF}" srcOrd="0" destOrd="0" presId="urn:microsoft.com/office/officeart/2005/8/layout/vList2"/>
    <dgm:cxn modelId="{8DC10934-59CD-43A1-819E-7A7B2A1C6E3F}" srcId="{494AE370-079F-476A-BA9E-B426B6CA10C4}" destId="{9535A2C0-DA64-4D40-B993-DD776FF8C2F7}" srcOrd="3" destOrd="0" parTransId="{81EA1630-4EBA-4965-856D-3E8C2560D470}" sibTransId="{067BD454-645C-40CB-BAA4-088114508CE2}"/>
    <dgm:cxn modelId="{85DBBE40-356A-45F4-AC02-8D30FB08AE41}" srcId="{494AE370-079F-476A-BA9E-B426B6CA10C4}" destId="{85E25672-C45A-495C-9909-75B4BBB21376}" srcOrd="0" destOrd="0" parTransId="{24B7A30F-8708-4CE8-88E0-11063A47507A}" sibTransId="{3C777BDA-B1A9-4C88-9C56-156C8D35A541}"/>
    <dgm:cxn modelId="{8CC75265-ECC2-4E6F-9C2B-63CDF0D8346A}" type="presOf" srcId="{9B6757CB-C0D3-4CA6-9B5B-23F2B04BD4AC}" destId="{3A0A7680-5E92-4634-BF0B-C023922787FF}" srcOrd="0" destOrd="0" presId="urn:microsoft.com/office/officeart/2005/8/layout/vList2"/>
    <dgm:cxn modelId="{99FE9C70-4761-4C86-A0AE-813A031013A4}" type="presOf" srcId="{85E25672-C45A-495C-9909-75B4BBB21376}" destId="{4A53D9C1-583A-4FEE-B861-96394A08E271}" srcOrd="0" destOrd="0" presId="urn:microsoft.com/office/officeart/2005/8/layout/vList2"/>
    <dgm:cxn modelId="{1028D154-EF9C-4541-9548-AFB259F88962}" type="presOf" srcId="{494AE370-079F-476A-BA9E-B426B6CA10C4}" destId="{AEC19BE6-DB3E-4170-BA46-05969AA1C743}" srcOrd="0" destOrd="0" presId="urn:microsoft.com/office/officeart/2005/8/layout/vList2"/>
    <dgm:cxn modelId="{3C78F256-407C-413E-AEEA-3815A60FAE4F}" srcId="{494AE370-079F-476A-BA9E-B426B6CA10C4}" destId="{438EC6CE-44AA-412A-BEEE-219D99B80D25}" srcOrd="4" destOrd="0" parTransId="{52F2404A-E3BC-4C74-A5D3-F66378A95B47}" sibTransId="{AE1EF24A-47AF-4611-A2D6-2B5F7D237E92}"/>
    <dgm:cxn modelId="{308529EF-74A8-4889-8AA2-8C2F38EB824C}" srcId="{494AE370-079F-476A-BA9E-B426B6CA10C4}" destId="{16C3F1B8-87A6-4EE4-97ED-3695036963E0}" srcOrd="2" destOrd="0" parTransId="{0494EBDF-1814-4805-AE7B-37F858CFFC79}" sibTransId="{CFAACB80-FA1E-4B04-A3EF-2121AC30CC07}"/>
    <dgm:cxn modelId="{EE502325-B42B-4C87-AF05-7449A30AB884}" type="presParOf" srcId="{AEC19BE6-DB3E-4170-BA46-05969AA1C743}" destId="{4A53D9C1-583A-4FEE-B861-96394A08E271}" srcOrd="0" destOrd="0" presId="urn:microsoft.com/office/officeart/2005/8/layout/vList2"/>
    <dgm:cxn modelId="{2B080100-C3C6-4E84-9744-0612BBF61318}" type="presParOf" srcId="{AEC19BE6-DB3E-4170-BA46-05969AA1C743}" destId="{A2F7162A-1D76-481E-8E6E-CCF6E2BA3FC7}" srcOrd="1" destOrd="0" presId="urn:microsoft.com/office/officeart/2005/8/layout/vList2"/>
    <dgm:cxn modelId="{BF522E02-F92D-4FB9-955A-2F97EE16E4A9}" type="presParOf" srcId="{AEC19BE6-DB3E-4170-BA46-05969AA1C743}" destId="{3A0A7680-5E92-4634-BF0B-C023922787FF}" srcOrd="2" destOrd="0" presId="urn:microsoft.com/office/officeart/2005/8/layout/vList2"/>
    <dgm:cxn modelId="{AA40C7CF-6075-4C28-AE1C-E1E996B03812}" type="presParOf" srcId="{AEC19BE6-DB3E-4170-BA46-05969AA1C743}" destId="{11E169B1-E8CB-49F3-8212-E15DEA993D4C}" srcOrd="3" destOrd="0" presId="urn:microsoft.com/office/officeart/2005/8/layout/vList2"/>
    <dgm:cxn modelId="{B1B955DF-1340-44DA-A172-B65C988A98A9}" type="presParOf" srcId="{AEC19BE6-DB3E-4170-BA46-05969AA1C743}" destId="{9E40F200-043F-4011-A2CF-340A9080F6EF}" srcOrd="4" destOrd="0" presId="urn:microsoft.com/office/officeart/2005/8/layout/vList2"/>
    <dgm:cxn modelId="{2038770E-AC9F-45A8-8084-527BDB70E9FB}" type="presParOf" srcId="{AEC19BE6-DB3E-4170-BA46-05969AA1C743}" destId="{6ABF3316-8426-474B-9D8E-9BE0C4C7DC0F}" srcOrd="5" destOrd="0" presId="urn:microsoft.com/office/officeart/2005/8/layout/vList2"/>
    <dgm:cxn modelId="{A0CAD394-8159-4646-AEB0-85D257B84367}" type="presParOf" srcId="{AEC19BE6-DB3E-4170-BA46-05969AA1C743}" destId="{ECF34E20-157F-4BEF-AE0C-7D5E7498BEFA}" srcOrd="6" destOrd="0" presId="urn:microsoft.com/office/officeart/2005/8/layout/vList2"/>
    <dgm:cxn modelId="{AF8B9973-A032-4623-8291-3FF8B85E34AD}" type="presParOf" srcId="{AEC19BE6-DB3E-4170-BA46-05969AA1C743}" destId="{D105F036-38CA-43F3-B54D-1360A630789B}" srcOrd="7" destOrd="0" presId="urn:microsoft.com/office/officeart/2005/8/layout/vList2"/>
    <dgm:cxn modelId="{E1ABB75C-7761-460E-919C-8001FF81729E}" type="presParOf" srcId="{AEC19BE6-DB3E-4170-BA46-05969AA1C743}" destId="{76320B57-56A4-4AFB-8B89-8959820B34B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3D9C1-583A-4FEE-B861-96394A08E271}">
      <dsp:nvSpPr>
        <dsp:cNvPr id="0" name=""/>
        <dsp:cNvSpPr/>
      </dsp:nvSpPr>
      <dsp:spPr>
        <a:xfrm>
          <a:off x="0" y="284812"/>
          <a:ext cx="10515600" cy="95870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Times New Roman" panose="02020603050405020304" pitchFamily="18" charset="0"/>
              <a:cs typeface="Times New Roman" panose="02020603050405020304" pitchFamily="18" charset="0"/>
            </a:rPr>
            <a:t>Semester Hours</a:t>
          </a:r>
        </a:p>
      </dsp:txBody>
      <dsp:txXfrm>
        <a:off x="46800" y="331612"/>
        <a:ext cx="10422000" cy="865109"/>
      </dsp:txXfrm>
    </dsp:sp>
    <dsp:sp modelId="{3A0A7680-5E92-4634-BF0B-C023922787FF}">
      <dsp:nvSpPr>
        <dsp:cNvPr id="0" name=""/>
        <dsp:cNvSpPr/>
      </dsp:nvSpPr>
      <dsp:spPr>
        <a:xfrm>
          <a:off x="0" y="1560224"/>
          <a:ext cx="10515600" cy="79852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Times New Roman" panose="02020603050405020304" pitchFamily="18" charset="0"/>
              <a:cs typeface="Times New Roman" panose="02020603050405020304" pitchFamily="18" charset="0"/>
            </a:rPr>
            <a:t>If you are a Lakota employee the full 5 years of your license, the only time you should have to purchase semester hours would be if you want to move horizontally on the pay scale.  </a:t>
          </a:r>
        </a:p>
      </dsp:txBody>
      <dsp:txXfrm>
        <a:off x="38981" y="1599205"/>
        <a:ext cx="10437638" cy="720562"/>
      </dsp:txXfrm>
    </dsp:sp>
    <dsp:sp modelId="{9E40F200-043F-4011-A2CF-340A9080F6EF}">
      <dsp:nvSpPr>
        <dsp:cNvPr id="0" name=""/>
        <dsp:cNvSpPr/>
      </dsp:nvSpPr>
      <dsp:spPr>
        <a:xfrm>
          <a:off x="0" y="2654985"/>
          <a:ext cx="10515600" cy="79852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Times New Roman" panose="02020603050405020304" pitchFamily="18" charset="0"/>
              <a:cs typeface="Times New Roman" panose="02020603050405020304" pitchFamily="18" charset="0"/>
            </a:rPr>
            <a:t>If you haven’t worked at Lakota the full 5 years, you can still pick up additional PD through Lakota to possibly get you enough hours.  </a:t>
          </a:r>
        </a:p>
      </dsp:txBody>
      <dsp:txXfrm>
        <a:off x="38981" y="2693966"/>
        <a:ext cx="10437638" cy="720562"/>
      </dsp:txXfrm>
    </dsp:sp>
    <dsp:sp modelId="{ECF34E20-157F-4BEF-AE0C-7D5E7498BEFA}">
      <dsp:nvSpPr>
        <dsp:cNvPr id="0" name=""/>
        <dsp:cNvSpPr/>
      </dsp:nvSpPr>
      <dsp:spPr>
        <a:xfrm>
          <a:off x="0" y="3727939"/>
          <a:ext cx="10515600" cy="79852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Times New Roman" panose="02020603050405020304" pitchFamily="18" charset="0"/>
              <a:cs typeface="Times New Roman" panose="02020603050405020304" pitchFamily="18" charset="0"/>
            </a:rPr>
            <a:t>You should be able to accumulate enough hours on PD Express which won’t cost you anything.  But it is important that you monitor that along the way.  </a:t>
          </a:r>
        </a:p>
      </dsp:txBody>
      <dsp:txXfrm>
        <a:off x="38981" y="3766920"/>
        <a:ext cx="10437638" cy="720562"/>
      </dsp:txXfrm>
    </dsp:sp>
    <dsp:sp modelId="{76320B57-56A4-4AFB-8B89-8959820B34B6}">
      <dsp:nvSpPr>
        <dsp:cNvPr id="0" name=""/>
        <dsp:cNvSpPr/>
      </dsp:nvSpPr>
      <dsp:spPr>
        <a:xfrm>
          <a:off x="0" y="4766827"/>
          <a:ext cx="10515600" cy="798524"/>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Times New Roman" panose="02020603050405020304" pitchFamily="18" charset="0"/>
              <a:cs typeface="Times New Roman" panose="02020603050405020304" pitchFamily="18" charset="0"/>
            </a:rPr>
            <a:t>When using semester hours, the original transcripts must be sent directly to the Human Resources office to be added to your personnel file.</a:t>
          </a:r>
        </a:p>
      </dsp:txBody>
      <dsp:txXfrm>
        <a:off x="38981" y="4805808"/>
        <a:ext cx="10437638" cy="7205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2E8FA-AB02-460F-A458-1D8CD2A55D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B6246B-3F5B-4B05-B8E8-CFAF56A4CE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4B7266-14B8-4C39-B0A6-F765ECC0AB38}"/>
              </a:ext>
            </a:extLst>
          </p:cNvPr>
          <p:cNvSpPr>
            <a:spLocks noGrp="1"/>
          </p:cNvSpPr>
          <p:nvPr>
            <p:ph type="dt" sz="half" idx="10"/>
          </p:nvPr>
        </p:nvSpPr>
        <p:spPr/>
        <p:txBody>
          <a:bodyPr/>
          <a:lstStyle/>
          <a:p>
            <a:fld id="{D181CAED-DC7A-4F8C-ADF7-358463BDCE8A}" type="datetimeFigureOut">
              <a:rPr lang="en-US" smtClean="0"/>
              <a:t>11/1/2021</a:t>
            </a:fld>
            <a:endParaRPr lang="en-US"/>
          </a:p>
        </p:txBody>
      </p:sp>
      <p:sp>
        <p:nvSpPr>
          <p:cNvPr id="5" name="Footer Placeholder 4">
            <a:extLst>
              <a:ext uri="{FF2B5EF4-FFF2-40B4-BE49-F238E27FC236}">
                <a16:creationId xmlns:a16="http://schemas.microsoft.com/office/drawing/2014/main" id="{013C1343-A929-40B3-B656-6B8CFABF06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B52562-B59B-400E-A575-951A5BD20E44}"/>
              </a:ext>
            </a:extLst>
          </p:cNvPr>
          <p:cNvSpPr>
            <a:spLocks noGrp="1"/>
          </p:cNvSpPr>
          <p:nvPr>
            <p:ph type="sldNum" sz="quarter" idx="12"/>
          </p:nvPr>
        </p:nvSpPr>
        <p:spPr/>
        <p:txBody>
          <a:bodyPr/>
          <a:lstStyle/>
          <a:p>
            <a:fld id="{05AF80A9-BDD1-4A88-AA19-8659BECFA1A3}" type="slidenum">
              <a:rPr lang="en-US" smtClean="0"/>
              <a:t>‹#›</a:t>
            </a:fld>
            <a:endParaRPr lang="en-US"/>
          </a:p>
        </p:txBody>
      </p:sp>
    </p:spTree>
    <p:extLst>
      <p:ext uri="{BB962C8B-B14F-4D97-AF65-F5344CB8AC3E}">
        <p14:creationId xmlns:p14="http://schemas.microsoft.com/office/powerpoint/2010/main" val="4196786419"/>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517FA-F74A-48F6-9DB6-E542CB23D8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BE8FCD-E7AB-424E-B321-6FFFDC935E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6686B6-548A-479F-AE79-944B54D2EE23}"/>
              </a:ext>
            </a:extLst>
          </p:cNvPr>
          <p:cNvSpPr>
            <a:spLocks noGrp="1"/>
          </p:cNvSpPr>
          <p:nvPr>
            <p:ph type="dt" sz="half" idx="10"/>
          </p:nvPr>
        </p:nvSpPr>
        <p:spPr/>
        <p:txBody>
          <a:bodyPr/>
          <a:lstStyle/>
          <a:p>
            <a:fld id="{D181CAED-DC7A-4F8C-ADF7-358463BDCE8A}" type="datetimeFigureOut">
              <a:rPr lang="en-US" smtClean="0"/>
              <a:t>11/1/2021</a:t>
            </a:fld>
            <a:endParaRPr lang="en-US"/>
          </a:p>
        </p:txBody>
      </p:sp>
      <p:sp>
        <p:nvSpPr>
          <p:cNvPr id="5" name="Footer Placeholder 4">
            <a:extLst>
              <a:ext uri="{FF2B5EF4-FFF2-40B4-BE49-F238E27FC236}">
                <a16:creationId xmlns:a16="http://schemas.microsoft.com/office/drawing/2014/main" id="{3E5E4653-09E0-4C88-828C-DF31EA4C6D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31EDD3-4539-4B9B-A15C-53581326FB14}"/>
              </a:ext>
            </a:extLst>
          </p:cNvPr>
          <p:cNvSpPr>
            <a:spLocks noGrp="1"/>
          </p:cNvSpPr>
          <p:nvPr>
            <p:ph type="sldNum" sz="quarter" idx="12"/>
          </p:nvPr>
        </p:nvSpPr>
        <p:spPr/>
        <p:txBody>
          <a:bodyPr/>
          <a:lstStyle/>
          <a:p>
            <a:fld id="{05AF80A9-BDD1-4A88-AA19-8659BECFA1A3}" type="slidenum">
              <a:rPr lang="en-US" smtClean="0"/>
              <a:t>‹#›</a:t>
            </a:fld>
            <a:endParaRPr lang="en-US"/>
          </a:p>
        </p:txBody>
      </p:sp>
    </p:spTree>
    <p:extLst>
      <p:ext uri="{BB962C8B-B14F-4D97-AF65-F5344CB8AC3E}">
        <p14:creationId xmlns:p14="http://schemas.microsoft.com/office/powerpoint/2010/main" val="743932071"/>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CC8467-FDE7-4A2C-B8BC-B2B42A35CA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EF378C-DCA3-4013-A2DB-1B28EBF3EB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313A46-3609-4428-A332-28A6D2090376}"/>
              </a:ext>
            </a:extLst>
          </p:cNvPr>
          <p:cNvSpPr>
            <a:spLocks noGrp="1"/>
          </p:cNvSpPr>
          <p:nvPr>
            <p:ph type="dt" sz="half" idx="10"/>
          </p:nvPr>
        </p:nvSpPr>
        <p:spPr/>
        <p:txBody>
          <a:bodyPr/>
          <a:lstStyle/>
          <a:p>
            <a:fld id="{D181CAED-DC7A-4F8C-ADF7-358463BDCE8A}" type="datetimeFigureOut">
              <a:rPr lang="en-US" smtClean="0"/>
              <a:t>11/1/2021</a:t>
            </a:fld>
            <a:endParaRPr lang="en-US"/>
          </a:p>
        </p:txBody>
      </p:sp>
      <p:sp>
        <p:nvSpPr>
          <p:cNvPr id="5" name="Footer Placeholder 4">
            <a:extLst>
              <a:ext uri="{FF2B5EF4-FFF2-40B4-BE49-F238E27FC236}">
                <a16:creationId xmlns:a16="http://schemas.microsoft.com/office/drawing/2014/main" id="{AB483A19-AF49-4BBA-93B0-E80C8E78A9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A2F1CE-625A-4F05-AE79-87E1B365F80D}"/>
              </a:ext>
            </a:extLst>
          </p:cNvPr>
          <p:cNvSpPr>
            <a:spLocks noGrp="1"/>
          </p:cNvSpPr>
          <p:nvPr>
            <p:ph type="sldNum" sz="quarter" idx="12"/>
          </p:nvPr>
        </p:nvSpPr>
        <p:spPr/>
        <p:txBody>
          <a:bodyPr/>
          <a:lstStyle/>
          <a:p>
            <a:fld id="{05AF80A9-BDD1-4A88-AA19-8659BECFA1A3}" type="slidenum">
              <a:rPr lang="en-US" smtClean="0"/>
              <a:t>‹#›</a:t>
            </a:fld>
            <a:endParaRPr lang="en-US"/>
          </a:p>
        </p:txBody>
      </p:sp>
    </p:spTree>
    <p:extLst>
      <p:ext uri="{BB962C8B-B14F-4D97-AF65-F5344CB8AC3E}">
        <p14:creationId xmlns:p14="http://schemas.microsoft.com/office/powerpoint/2010/main" val="2383487400"/>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96A44-77C7-4F3E-89A0-6B6252D9AC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B39C83-6288-436C-AA04-8CB4EB252E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33F0B7-2826-49EB-AFCD-7C3AAAB2AD64}"/>
              </a:ext>
            </a:extLst>
          </p:cNvPr>
          <p:cNvSpPr>
            <a:spLocks noGrp="1"/>
          </p:cNvSpPr>
          <p:nvPr>
            <p:ph type="dt" sz="half" idx="10"/>
          </p:nvPr>
        </p:nvSpPr>
        <p:spPr/>
        <p:txBody>
          <a:bodyPr/>
          <a:lstStyle/>
          <a:p>
            <a:fld id="{D181CAED-DC7A-4F8C-ADF7-358463BDCE8A}" type="datetimeFigureOut">
              <a:rPr lang="en-US" smtClean="0"/>
              <a:t>11/1/2021</a:t>
            </a:fld>
            <a:endParaRPr lang="en-US"/>
          </a:p>
        </p:txBody>
      </p:sp>
      <p:sp>
        <p:nvSpPr>
          <p:cNvPr id="5" name="Footer Placeholder 4">
            <a:extLst>
              <a:ext uri="{FF2B5EF4-FFF2-40B4-BE49-F238E27FC236}">
                <a16:creationId xmlns:a16="http://schemas.microsoft.com/office/drawing/2014/main" id="{3D87A613-9347-4D2D-B349-A4F770C5A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DC680E-190C-4389-8910-3393600C72C9}"/>
              </a:ext>
            </a:extLst>
          </p:cNvPr>
          <p:cNvSpPr>
            <a:spLocks noGrp="1"/>
          </p:cNvSpPr>
          <p:nvPr>
            <p:ph type="sldNum" sz="quarter" idx="12"/>
          </p:nvPr>
        </p:nvSpPr>
        <p:spPr/>
        <p:txBody>
          <a:bodyPr/>
          <a:lstStyle/>
          <a:p>
            <a:fld id="{05AF80A9-BDD1-4A88-AA19-8659BECFA1A3}" type="slidenum">
              <a:rPr lang="en-US" smtClean="0"/>
              <a:t>‹#›</a:t>
            </a:fld>
            <a:endParaRPr lang="en-US"/>
          </a:p>
        </p:txBody>
      </p:sp>
    </p:spTree>
    <p:extLst>
      <p:ext uri="{BB962C8B-B14F-4D97-AF65-F5344CB8AC3E}">
        <p14:creationId xmlns:p14="http://schemas.microsoft.com/office/powerpoint/2010/main" val="2647682266"/>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B005B-F3B2-4876-8E0F-9494730D83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1D28DF-2325-41C0-992D-9C356FEAD9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EF835A-CD32-487D-A9FD-8D18F9BB32EB}"/>
              </a:ext>
            </a:extLst>
          </p:cNvPr>
          <p:cNvSpPr>
            <a:spLocks noGrp="1"/>
          </p:cNvSpPr>
          <p:nvPr>
            <p:ph type="dt" sz="half" idx="10"/>
          </p:nvPr>
        </p:nvSpPr>
        <p:spPr/>
        <p:txBody>
          <a:bodyPr/>
          <a:lstStyle/>
          <a:p>
            <a:fld id="{D181CAED-DC7A-4F8C-ADF7-358463BDCE8A}" type="datetimeFigureOut">
              <a:rPr lang="en-US" smtClean="0"/>
              <a:t>11/1/2021</a:t>
            </a:fld>
            <a:endParaRPr lang="en-US"/>
          </a:p>
        </p:txBody>
      </p:sp>
      <p:sp>
        <p:nvSpPr>
          <p:cNvPr id="5" name="Footer Placeholder 4">
            <a:extLst>
              <a:ext uri="{FF2B5EF4-FFF2-40B4-BE49-F238E27FC236}">
                <a16:creationId xmlns:a16="http://schemas.microsoft.com/office/drawing/2014/main" id="{495A094B-A857-477F-9A47-CBFE84E5A8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470593-E322-484B-B83D-E838F9845A61}"/>
              </a:ext>
            </a:extLst>
          </p:cNvPr>
          <p:cNvSpPr>
            <a:spLocks noGrp="1"/>
          </p:cNvSpPr>
          <p:nvPr>
            <p:ph type="sldNum" sz="quarter" idx="12"/>
          </p:nvPr>
        </p:nvSpPr>
        <p:spPr/>
        <p:txBody>
          <a:bodyPr/>
          <a:lstStyle/>
          <a:p>
            <a:fld id="{05AF80A9-BDD1-4A88-AA19-8659BECFA1A3}" type="slidenum">
              <a:rPr lang="en-US" smtClean="0"/>
              <a:t>‹#›</a:t>
            </a:fld>
            <a:endParaRPr lang="en-US"/>
          </a:p>
        </p:txBody>
      </p:sp>
    </p:spTree>
    <p:extLst>
      <p:ext uri="{BB962C8B-B14F-4D97-AF65-F5344CB8AC3E}">
        <p14:creationId xmlns:p14="http://schemas.microsoft.com/office/powerpoint/2010/main" val="3456187337"/>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B587F-3254-455A-8335-694FCD9E7F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E604D-3AB5-423B-8D49-5715C136B3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E84822-DCF2-4752-AF87-E4F6DA5070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64AC10-B182-4942-8082-D61D205411DE}"/>
              </a:ext>
            </a:extLst>
          </p:cNvPr>
          <p:cNvSpPr>
            <a:spLocks noGrp="1"/>
          </p:cNvSpPr>
          <p:nvPr>
            <p:ph type="dt" sz="half" idx="10"/>
          </p:nvPr>
        </p:nvSpPr>
        <p:spPr/>
        <p:txBody>
          <a:bodyPr/>
          <a:lstStyle/>
          <a:p>
            <a:fld id="{D181CAED-DC7A-4F8C-ADF7-358463BDCE8A}" type="datetimeFigureOut">
              <a:rPr lang="en-US" smtClean="0"/>
              <a:t>11/1/2021</a:t>
            </a:fld>
            <a:endParaRPr lang="en-US"/>
          </a:p>
        </p:txBody>
      </p:sp>
      <p:sp>
        <p:nvSpPr>
          <p:cNvPr id="6" name="Footer Placeholder 5">
            <a:extLst>
              <a:ext uri="{FF2B5EF4-FFF2-40B4-BE49-F238E27FC236}">
                <a16:creationId xmlns:a16="http://schemas.microsoft.com/office/drawing/2014/main" id="{9C4FF1DA-2A0C-47E2-B208-61277540F2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249312-948C-4719-A536-252825059BA4}"/>
              </a:ext>
            </a:extLst>
          </p:cNvPr>
          <p:cNvSpPr>
            <a:spLocks noGrp="1"/>
          </p:cNvSpPr>
          <p:nvPr>
            <p:ph type="sldNum" sz="quarter" idx="12"/>
          </p:nvPr>
        </p:nvSpPr>
        <p:spPr/>
        <p:txBody>
          <a:bodyPr/>
          <a:lstStyle/>
          <a:p>
            <a:fld id="{05AF80A9-BDD1-4A88-AA19-8659BECFA1A3}" type="slidenum">
              <a:rPr lang="en-US" smtClean="0"/>
              <a:t>‹#›</a:t>
            </a:fld>
            <a:endParaRPr lang="en-US"/>
          </a:p>
        </p:txBody>
      </p:sp>
    </p:spTree>
    <p:extLst>
      <p:ext uri="{BB962C8B-B14F-4D97-AF65-F5344CB8AC3E}">
        <p14:creationId xmlns:p14="http://schemas.microsoft.com/office/powerpoint/2010/main" val="1616057953"/>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7C880-DACC-491D-8D2F-839163A37E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301EEC-4202-429A-A3CB-18A61DEC5F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82A6B7-6DCA-4CC3-BE4E-ACFC219BCD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73D485-359B-47A2-9D4C-E6FFEC58C2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52E1FD-E06A-428C-84B4-DCB6FF915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540C97-837D-4D44-A461-C9DF48C38B0E}"/>
              </a:ext>
            </a:extLst>
          </p:cNvPr>
          <p:cNvSpPr>
            <a:spLocks noGrp="1"/>
          </p:cNvSpPr>
          <p:nvPr>
            <p:ph type="dt" sz="half" idx="10"/>
          </p:nvPr>
        </p:nvSpPr>
        <p:spPr/>
        <p:txBody>
          <a:bodyPr/>
          <a:lstStyle/>
          <a:p>
            <a:fld id="{D181CAED-DC7A-4F8C-ADF7-358463BDCE8A}" type="datetimeFigureOut">
              <a:rPr lang="en-US" smtClean="0"/>
              <a:t>11/1/2021</a:t>
            </a:fld>
            <a:endParaRPr lang="en-US"/>
          </a:p>
        </p:txBody>
      </p:sp>
      <p:sp>
        <p:nvSpPr>
          <p:cNvPr id="8" name="Footer Placeholder 7">
            <a:extLst>
              <a:ext uri="{FF2B5EF4-FFF2-40B4-BE49-F238E27FC236}">
                <a16:creationId xmlns:a16="http://schemas.microsoft.com/office/drawing/2014/main" id="{1D6AF738-9583-4DB4-A23A-D10BCCD8EA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3EC8A3-5BC8-48EB-9B40-8D228AA2420A}"/>
              </a:ext>
            </a:extLst>
          </p:cNvPr>
          <p:cNvSpPr>
            <a:spLocks noGrp="1"/>
          </p:cNvSpPr>
          <p:nvPr>
            <p:ph type="sldNum" sz="quarter" idx="12"/>
          </p:nvPr>
        </p:nvSpPr>
        <p:spPr/>
        <p:txBody>
          <a:bodyPr/>
          <a:lstStyle/>
          <a:p>
            <a:fld id="{05AF80A9-BDD1-4A88-AA19-8659BECFA1A3}" type="slidenum">
              <a:rPr lang="en-US" smtClean="0"/>
              <a:t>‹#›</a:t>
            </a:fld>
            <a:endParaRPr lang="en-US"/>
          </a:p>
        </p:txBody>
      </p:sp>
    </p:spTree>
    <p:extLst>
      <p:ext uri="{BB962C8B-B14F-4D97-AF65-F5344CB8AC3E}">
        <p14:creationId xmlns:p14="http://schemas.microsoft.com/office/powerpoint/2010/main" val="170675652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673FE-40BB-4B8A-9456-38319BD685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77D0C3-A77E-43B4-8CDA-139B0A8F70A4}"/>
              </a:ext>
            </a:extLst>
          </p:cNvPr>
          <p:cNvSpPr>
            <a:spLocks noGrp="1"/>
          </p:cNvSpPr>
          <p:nvPr>
            <p:ph type="dt" sz="half" idx="10"/>
          </p:nvPr>
        </p:nvSpPr>
        <p:spPr/>
        <p:txBody>
          <a:bodyPr/>
          <a:lstStyle/>
          <a:p>
            <a:fld id="{D181CAED-DC7A-4F8C-ADF7-358463BDCE8A}" type="datetimeFigureOut">
              <a:rPr lang="en-US" smtClean="0"/>
              <a:t>11/1/2021</a:t>
            </a:fld>
            <a:endParaRPr lang="en-US"/>
          </a:p>
        </p:txBody>
      </p:sp>
      <p:sp>
        <p:nvSpPr>
          <p:cNvPr id="4" name="Footer Placeholder 3">
            <a:extLst>
              <a:ext uri="{FF2B5EF4-FFF2-40B4-BE49-F238E27FC236}">
                <a16:creationId xmlns:a16="http://schemas.microsoft.com/office/drawing/2014/main" id="{3635379E-F357-4539-B508-AA003BEE3E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9303573-A207-4F0F-AF46-ECBA83D440F7}"/>
              </a:ext>
            </a:extLst>
          </p:cNvPr>
          <p:cNvSpPr>
            <a:spLocks noGrp="1"/>
          </p:cNvSpPr>
          <p:nvPr>
            <p:ph type="sldNum" sz="quarter" idx="12"/>
          </p:nvPr>
        </p:nvSpPr>
        <p:spPr/>
        <p:txBody>
          <a:bodyPr/>
          <a:lstStyle/>
          <a:p>
            <a:fld id="{05AF80A9-BDD1-4A88-AA19-8659BECFA1A3}" type="slidenum">
              <a:rPr lang="en-US" smtClean="0"/>
              <a:t>‹#›</a:t>
            </a:fld>
            <a:endParaRPr lang="en-US"/>
          </a:p>
        </p:txBody>
      </p:sp>
    </p:spTree>
    <p:extLst>
      <p:ext uri="{BB962C8B-B14F-4D97-AF65-F5344CB8AC3E}">
        <p14:creationId xmlns:p14="http://schemas.microsoft.com/office/powerpoint/2010/main" val="3693147888"/>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5C2029-2F3E-4C41-B510-646D01DA90D6}"/>
              </a:ext>
            </a:extLst>
          </p:cNvPr>
          <p:cNvSpPr>
            <a:spLocks noGrp="1"/>
          </p:cNvSpPr>
          <p:nvPr>
            <p:ph type="dt" sz="half" idx="10"/>
          </p:nvPr>
        </p:nvSpPr>
        <p:spPr/>
        <p:txBody>
          <a:bodyPr/>
          <a:lstStyle/>
          <a:p>
            <a:fld id="{D181CAED-DC7A-4F8C-ADF7-358463BDCE8A}" type="datetimeFigureOut">
              <a:rPr lang="en-US" smtClean="0"/>
              <a:t>11/1/2021</a:t>
            </a:fld>
            <a:endParaRPr lang="en-US"/>
          </a:p>
        </p:txBody>
      </p:sp>
      <p:sp>
        <p:nvSpPr>
          <p:cNvPr id="3" name="Footer Placeholder 2">
            <a:extLst>
              <a:ext uri="{FF2B5EF4-FFF2-40B4-BE49-F238E27FC236}">
                <a16:creationId xmlns:a16="http://schemas.microsoft.com/office/drawing/2014/main" id="{9CC9898F-9938-4C38-A2C3-EE96A2D1E9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04E87A-DEC5-4F84-8357-EB1FD535267C}"/>
              </a:ext>
            </a:extLst>
          </p:cNvPr>
          <p:cNvSpPr>
            <a:spLocks noGrp="1"/>
          </p:cNvSpPr>
          <p:nvPr>
            <p:ph type="sldNum" sz="quarter" idx="12"/>
          </p:nvPr>
        </p:nvSpPr>
        <p:spPr/>
        <p:txBody>
          <a:bodyPr/>
          <a:lstStyle/>
          <a:p>
            <a:fld id="{05AF80A9-BDD1-4A88-AA19-8659BECFA1A3}" type="slidenum">
              <a:rPr lang="en-US" smtClean="0"/>
              <a:t>‹#›</a:t>
            </a:fld>
            <a:endParaRPr lang="en-US"/>
          </a:p>
        </p:txBody>
      </p:sp>
    </p:spTree>
    <p:extLst>
      <p:ext uri="{BB962C8B-B14F-4D97-AF65-F5344CB8AC3E}">
        <p14:creationId xmlns:p14="http://schemas.microsoft.com/office/powerpoint/2010/main" val="3802704649"/>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6A15D-E056-4217-9887-23A469B48C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53A31F-91C1-4269-9AEE-22855B7E45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608F44-9A93-4505-998D-D98316EB4B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13A96D-4B8D-42E2-892F-64CA1FAA1DE9}"/>
              </a:ext>
            </a:extLst>
          </p:cNvPr>
          <p:cNvSpPr>
            <a:spLocks noGrp="1"/>
          </p:cNvSpPr>
          <p:nvPr>
            <p:ph type="dt" sz="half" idx="10"/>
          </p:nvPr>
        </p:nvSpPr>
        <p:spPr/>
        <p:txBody>
          <a:bodyPr/>
          <a:lstStyle/>
          <a:p>
            <a:fld id="{D181CAED-DC7A-4F8C-ADF7-358463BDCE8A}" type="datetimeFigureOut">
              <a:rPr lang="en-US" smtClean="0"/>
              <a:t>11/1/2021</a:t>
            </a:fld>
            <a:endParaRPr lang="en-US"/>
          </a:p>
        </p:txBody>
      </p:sp>
      <p:sp>
        <p:nvSpPr>
          <p:cNvPr id="6" name="Footer Placeholder 5">
            <a:extLst>
              <a:ext uri="{FF2B5EF4-FFF2-40B4-BE49-F238E27FC236}">
                <a16:creationId xmlns:a16="http://schemas.microsoft.com/office/drawing/2014/main" id="{B0999D8F-4FF3-4868-B2D8-73409F958C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DA38F3-D9B9-42C8-A806-D4B3D5E75266}"/>
              </a:ext>
            </a:extLst>
          </p:cNvPr>
          <p:cNvSpPr>
            <a:spLocks noGrp="1"/>
          </p:cNvSpPr>
          <p:nvPr>
            <p:ph type="sldNum" sz="quarter" idx="12"/>
          </p:nvPr>
        </p:nvSpPr>
        <p:spPr/>
        <p:txBody>
          <a:bodyPr/>
          <a:lstStyle/>
          <a:p>
            <a:fld id="{05AF80A9-BDD1-4A88-AA19-8659BECFA1A3}" type="slidenum">
              <a:rPr lang="en-US" smtClean="0"/>
              <a:t>‹#›</a:t>
            </a:fld>
            <a:endParaRPr lang="en-US"/>
          </a:p>
        </p:txBody>
      </p:sp>
    </p:spTree>
    <p:extLst>
      <p:ext uri="{BB962C8B-B14F-4D97-AF65-F5344CB8AC3E}">
        <p14:creationId xmlns:p14="http://schemas.microsoft.com/office/powerpoint/2010/main" val="76552074"/>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44AA1-771F-4D50-B215-F06EB654D9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0C04B2-EC1F-4024-89DF-477834321F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38CC54-3AA0-491F-95F4-3EFA4F8A25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2B1F4A-AA75-4178-9F15-84A4C1A5DC3D}"/>
              </a:ext>
            </a:extLst>
          </p:cNvPr>
          <p:cNvSpPr>
            <a:spLocks noGrp="1"/>
          </p:cNvSpPr>
          <p:nvPr>
            <p:ph type="dt" sz="half" idx="10"/>
          </p:nvPr>
        </p:nvSpPr>
        <p:spPr/>
        <p:txBody>
          <a:bodyPr/>
          <a:lstStyle/>
          <a:p>
            <a:fld id="{D181CAED-DC7A-4F8C-ADF7-358463BDCE8A}" type="datetimeFigureOut">
              <a:rPr lang="en-US" smtClean="0"/>
              <a:t>11/1/2021</a:t>
            </a:fld>
            <a:endParaRPr lang="en-US"/>
          </a:p>
        </p:txBody>
      </p:sp>
      <p:sp>
        <p:nvSpPr>
          <p:cNvPr id="6" name="Footer Placeholder 5">
            <a:extLst>
              <a:ext uri="{FF2B5EF4-FFF2-40B4-BE49-F238E27FC236}">
                <a16:creationId xmlns:a16="http://schemas.microsoft.com/office/drawing/2014/main" id="{DF5D08A6-6845-4718-826B-76EA420F11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904525-CA5F-456B-A7DF-0954D8422D7E}"/>
              </a:ext>
            </a:extLst>
          </p:cNvPr>
          <p:cNvSpPr>
            <a:spLocks noGrp="1"/>
          </p:cNvSpPr>
          <p:nvPr>
            <p:ph type="sldNum" sz="quarter" idx="12"/>
          </p:nvPr>
        </p:nvSpPr>
        <p:spPr/>
        <p:txBody>
          <a:bodyPr/>
          <a:lstStyle/>
          <a:p>
            <a:fld id="{05AF80A9-BDD1-4A88-AA19-8659BECFA1A3}" type="slidenum">
              <a:rPr lang="en-US" smtClean="0"/>
              <a:t>‹#›</a:t>
            </a:fld>
            <a:endParaRPr lang="en-US"/>
          </a:p>
        </p:txBody>
      </p:sp>
    </p:spTree>
    <p:extLst>
      <p:ext uri="{BB962C8B-B14F-4D97-AF65-F5344CB8AC3E}">
        <p14:creationId xmlns:p14="http://schemas.microsoft.com/office/powerpoint/2010/main" val="289351388"/>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A80C29-E038-40D3-B2BD-B13B0D5A14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F57D5A-200E-4C42-9226-4F20B9D623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6D179-3B87-4F31-BC58-A686D3DB4E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1CAED-DC7A-4F8C-ADF7-358463BDCE8A}" type="datetimeFigureOut">
              <a:rPr lang="en-US" smtClean="0"/>
              <a:t>11/1/2021</a:t>
            </a:fld>
            <a:endParaRPr lang="en-US"/>
          </a:p>
        </p:txBody>
      </p:sp>
      <p:sp>
        <p:nvSpPr>
          <p:cNvPr id="5" name="Footer Placeholder 4">
            <a:extLst>
              <a:ext uri="{FF2B5EF4-FFF2-40B4-BE49-F238E27FC236}">
                <a16:creationId xmlns:a16="http://schemas.microsoft.com/office/drawing/2014/main" id="{FEB94583-3680-4D58-A791-79D78867FB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6DC6F7-CC24-4566-B694-7F97D982A5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F80A9-BDD1-4A88-AA19-8659BECFA1A3}" type="slidenum">
              <a:rPr lang="en-US" smtClean="0"/>
              <a:t>‹#›</a:t>
            </a:fld>
            <a:endParaRPr lang="en-US"/>
          </a:p>
        </p:txBody>
      </p:sp>
    </p:spTree>
    <p:extLst>
      <p:ext uri="{BB962C8B-B14F-4D97-AF65-F5344CB8AC3E}">
        <p14:creationId xmlns:p14="http://schemas.microsoft.com/office/powerpoint/2010/main" val="1969256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lakotaea.com/"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4B506-953C-46F4-AD78-DB8E2BB7E783}"/>
              </a:ext>
            </a:extLst>
          </p:cNvPr>
          <p:cNvSpPr>
            <a:spLocks noGrp="1"/>
          </p:cNvSpPr>
          <p:nvPr>
            <p:ph type="title"/>
          </p:nvPr>
        </p:nvSpPr>
        <p:spPr>
          <a:xfrm>
            <a:off x="5362414" y="365125"/>
            <a:ext cx="5991386" cy="5524231"/>
          </a:xfrm>
        </p:spPr>
        <p:txBody>
          <a:bodyPr/>
          <a:lstStyle/>
          <a:p>
            <a:pPr algn="ctr"/>
            <a:r>
              <a:rPr lang="en-US" b="1" dirty="0">
                <a:latin typeface="Times New Roman" panose="02020603050405020304" pitchFamily="18" charset="0"/>
                <a:cs typeface="Times New Roman" panose="02020603050405020304" pitchFamily="18" charset="0"/>
              </a:rPr>
              <a:t>Licensure Renewal</a:t>
            </a:r>
            <a:br>
              <a:rPr lang="en-US" b="1" dirty="0">
                <a:latin typeface="Times New Roman" panose="02020603050405020304" pitchFamily="18" charset="0"/>
                <a:cs typeface="Times New Roman" panose="02020603050405020304" pitchFamily="18" charset="0"/>
              </a:rPr>
            </a:br>
            <a:br>
              <a:rPr lang="en-US"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How to Prepare for the 5 Year Renewal process</a:t>
            </a:r>
            <a:br>
              <a:rPr lang="en-US" sz="3200" b="1" dirty="0">
                <a:latin typeface="Times New Roman" panose="02020603050405020304" pitchFamily="18" charset="0"/>
                <a:cs typeface="Times New Roman" panose="02020603050405020304" pitchFamily="18" charset="0"/>
              </a:rPr>
            </a:br>
            <a:br>
              <a:rPr lang="en-US" sz="3200" b="1" dirty="0">
                <a:latin typeface="Times New Roman" panose="02020603050405020304" pitchFamily="18" charset="0"/>
                <a:cs typeface="Times New Roman" panose="02020603050405020304" pitchFamily="18" charset="0"/>
              </a:rPr>
            </a:br>
            <a:br>
              <a:rPr lang="en-US" sz="3200" b="1" dirty="0">
                <a:latin typeface="Times New Roman" panose="02020603050405020304" pitchFamily="18" charset="0"/>
                <a:cs typeface="Times New Roman" panose="02020603050405020304" pitchFamily="18" charset="0"/>
              </a:rPr>
            </a:br>
            <a:r>
              <a:rPr lang="en-US" sz="1600" b="1" i="1" dirty="0">
                <a:latin typeface="Times New Roman" panose="02020603050405020304" pitchFamily="18" charset="0"/>
                <a:cs typeface="Times New Roman" panose="02020603050405020304" pitchFamily="18" charset="0"/>
              </a:rPr>
              <a:t>Created by Sharon Mays, LPDC Chair</a:t>
            </a:r>
            <a:endParaRPr lang="en-US" sz="3200" b="1" dirty="0">
              <a:latin typeface="Times New Roman" panose="02020603050405020304" pitchFamily="18" charset="0"/>
              <a:cs typeface="Times New Roman" panose="02020603050405020304" pitchFamily="18" charset="0"/>
            </a:endParaRPr>
          </a:p>
        </p:txBody>
      </p:sp>
      <p:pic>
        <p:nvPicPr>
          <p:cNvPr id="4" name="Picture Placeholder 13" descr="Three people sitting at picnic table">
            <a:extLst>
              <a:ext uri="{FF2B5EF4-FFF2-40B4-BE49-F238E27FC236}">
                <a16:creationId xmlns:a16="http://schemas.microsoft.com/office/drawing/2014/main" id="{6230D91C-DD21-4D95-866A-BECA432E67B0}"/>
              </a:ext>
            </a:extLst>
          </p:cNvPr>
          <p:cNvPicPr>
            <a:picLocks noGrp="1" noChangeAspect="1"/>
          </p:cNvPicPr>
          <p:nvPr>
            <p:ph idx="1"/>
          </p:nvPr>
        </p:nvPicPr>
        <p:blipFill rotWithShape="1">
          <a:blip r:embed="rId3" cstate="email">
            <a:extLst>
              <a:ext uri="{28A0092B-C50C-407E-A947-70E740481C1C}">
                <a14:useLocalDpi xmlns:a14="http://schemas.microsoft.com/office/drawing/2010/main"/>
              </a:ext>
            </a:extLst>
          </a:blip>
          <a:srcRect/>
          <a:stretch/>
        </p:blipFill>
        <p:spPr>
          <a:xfrm>
            <a:off x="838200" y="759416"/>
            <a:ext cx="4236351" cy="4937099"/>
          </a:xfrm>
        </p:spPr>
      </p:pic>
    </p:spTree>
    <p:extLst>
      <p:ext uri="{BB962C8B-B14F-4D97-AF65-F5344CB8AC3E}">
        <p14:creationId xmlns:p14="http://schemas.microsoft.com/office/powerpoint/2010/main" val="157850289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13A2DAB-1906-4362-888B-14CECE8C46B1}"/>
              </a:ext>
            </a:extLst>
          </p:cNvPr>
          <p:cNvGraphicFramePr>
            <a:graphicFrameLocks noGrp="1"/>
          </p:cNvGraphicFramePr>
          <p:nvPr>
            <p:ph idx="1"/>
            <p:extLst>
              <p:ext uri="{D42A27DB-BD31-4B8C-83A1-F6EECF244321}">
                <p14:modId xmlns:p14="http://schemas.microsoft.com/office/powerpoint/2010/main" val="458483987"/>
              </p:ext>
            </p:extLst>
          </p:nvPr>
        </p:nvGraphicFramePr>
        <p:xfrm>
          <a:off x="836675" y="525705"/>
          <a:ext cx="10515600" cy="58065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6283055"/>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5768A3A-B681-4744-9A59-3F11C41C2547}"/>
              </a:ext>
            </a:extLst>
          </p:cNvPr>
          <p:cNvSpPr>
            <a:spLocks noGrp="1"/>
          </p:cNvSpPr>
          <p:nvPr>
            <p:ph idx="1"/>
          </p:nvPr>
        </p:nvSpPr>
        <p:spPr>
          <a:xfrm>
            <a:off x="838200" y="1208868"/>
            <a:ext cx="10515600" cy="5114440"/>
          </a:xfrm>
        </p:spPr>
        <p:txBody>
          <a:bodyPr>
            <a:normAutofit lnSpcReduction="10000"/>
          </a:bodyPr>
          <a:lstStyle/>
          <a:p>
            <a:pPr marL="0" indent="0">
              <a:buNone/>
            </a:pPr>
            <a:r>
              <a:rPr lang="en-US" sz="2400" dirty="0">
                <a:latin typeface="Times New Roman" panose="02020603050405020304" pitchFamily="18" charset="0"/>
                <a:cs typeface="Times New Roman" panose="02020603050405020304" pitchFamily="18" charset="0"/>
              </a:rPr>
              <a:t>CEUs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To get credit for workshops outside the district:</a:t>
            </a:r>
          </a:p>
          <a:p>
            <a:pPr marL="0" indent="0">
              <a:buNone/>
            </a:pPr>
            <a:endParaRPr lang="en-US" sz="24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they must be inline with your IPDP</a:t>
            </a:r>
          </a:p>
          <a:p>
            <a:pPr marL="457200" lvl="1" indent="0">
              <a:buNone/>
            </a:pP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a certificate of completion must be sent to Sharon Mays for committee approval, with your name and hours on the certificate</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once approved, they will be added to your PD Express account under ‘out of district’</a:t>
            </a:r>
          </a:p>
          <a:p>
            <a:pPr marL="457200" lvl="1" indent="0">
              <a:buNone/>
            </a:pP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the hours are also added to a district Master List of approved CEUs</a:t>
            </a:r>
          </a:p>
        </p:txBody>
      </p:sp>
    </p:spTree>
    <p:extLst>
      <p:ext uri="{BB962C8B-B14F-4D97-AF65-F5344CB8AC3E}">
        <p14:creationId xmlns:p14="http://schemas.microsoft.com/office/powerpoint/2010/main" val="3372168849"/>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7" name="Graphic 6" descr="Stopwatch">
            <a:extLst>
              <a:ext uri="{FF2B5EF4-FFF2-40B4-BE49-F238E27FC236}">
                <a16:creationId xmlns:a16="http://schemas.microsoft.com/office/drawing/2014/main" id="{9EF6A0E2-0F69-4DDF-B206-2BF2BE298D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Content Placeholder 2">
            <a:extLst>
              <a:ext uri="{FF2B5EF4-FFF2-40B4-BE49-F238E27FC236}">
                <a16:creationId xmlns:a16="http://schemas.microsoft.com/office/drawing/2014/main" id="{C4C39052-F9E8-4303-BAC1-3F188730C712}"/>
              </a:ext>
            </a:extLst>
          </p:cNvPr>
          <p:cNvSpPr>
            <a:spLocks noGrp="1"/>
          </p:cNvSpPr>
          <p:nvPr>
            <p:ph idx="1"/>
          </p:nvPr>
        </p:nvSpPr>
        <p:spPr>
          <a:xfrm>
            <a:off x="838200" y="1825625"/>
            <a:ext cx="10515600" cy="4351338"/>
          </a:xfrm>
        </p:spPr>
        <p:txBody>
          <a:bodyPr>
            <a:normAutofit/>
          </a:bodyPr>
          <a:lstStyle/>
          <a:p>
            <a:pPr marL="0" indent="0">
              <a:buNone/>
            </a:pPr>
            <a:r>
              <a:rPr lang="en-US" sz="2400">
                <a:latin typeface="Times New Roman" panose="02020603050405020304" pitchFamily="18" charset="0"/>
                <a:cs typeface="Times New Roman" panose="02020603050405020304" pitchFamily="18" charset="0"/>
              </a:rPr>
              <a:t>Contact Hours</a:t>
            </a:r>
          </a:p>
          <a:p>
            <a:pPr marL="0" indent="0">
              <a:buNone/>
            </a:pPr>
            <a:endParaRPr lang="en-US" sz="2400">
              <a:latin typeface="Times New Roman" panose="02020603050405020304" pitchFamily="18" charset="0"/>
              <a:cs typeface="Times New Roman" panose="02020603050405020304" pitchFamily="18" charset="0"/>
            </a:endParaRPr>
          </a:p>
          <a:p>
            <a:pPr marL="0" indent="0">
              <a:buNone/>
            </a:pPr>
            <a:r>
              <a:rPr lang="en-US" sz="2400">
                <a:latin typeface="Times New Roman" panose="02020603050405020304" pitchFamily="18" charset="0"/>
                <a:cs typeface="Times New Roman" panose="02020603050405020304" pitchFamily="18" charset="0"/>
              </a:rPr>
              <a:t>These are meeting and PD hours through Lakota that are recorded on PD Express. </a:t>
            </a:r>
          </a:p>
          <a:p>
            <a:pPr marL="0" indent="0">
              <a:buNone/>
            </a:pPr>
            <a:endParaRPr lang="en-US" sz="2400">
              <a:latin typeface="Times New Roman" panose="02020603050405020304" pitchFamily="18" charset="0"/>
              <a:cs typeface="Times New Roman" panose="02020603050405020304" pitchFamily="18" charset="0"/>
            </a:endParaRPr>
          </a:p>
          <a:p>
            <a:pPr marL="0" indent="0">
              <a:buNone/>
            </a:pPr>
            <a:r>
              <a:rPr lang="en-US" sz="2400">
                <a:latin typeface="Times New Roman" panose="02020603050405020304" pitchFamily="18" charset="0"/>
                <a:cs typeface="Times New Roman" panose="02020603050405020304" pitchFamily="18" charset="0"/>
              </a:rPr>
              <a:t>Both meeting and PD hours count towards the 180. </a:t>
            </a:r>
          </a:p>
          <a:p>
            <a:pPr marL="0" indent="0">
              <a:buNone/>
            </a:pPr>
            <a:endParaRPr lang="en-US" sz="2400">
              <a:latin typeface="Times New Roman" panose="02020603050405020304" pitchFamily="18" charset="0"/>
              <a:cs typeface="Times New Roman" panose="02020603050405020304" pitchFamily="18" charset="0"/>
            </a:endParaRPr>
          </a:p>
          <a:p>
            <a:pPr marL="0" indent="0">
              <a:buNone/>
            </a:pPr>
            <a:r>
              <a:rPr lang="en-US" sz="2400">
                <a:latin typeface="Times New Roman" panose="02020603050405020304" pitchFamily="18" charset="0"/>
                <a:cs typeface="Times New Roman" panose="02020603050405020304" pitchFamily="18" charset="0"/>
              </a:rPr>
              <a:t>In order to use these hours, you must create a spreadsheet within PD Express showing the hours and delete any hours that occurred prior to the issuance date of your license.  That spreadsheet should accompany the Verification Form. </a:t>
            </a:r>
          </a:p>
        </p:txBody>
      </p:sp>
    </p:spTree>
    <p:extLst>
      <p:ext uri="{BB962C8B-B14F-4D97-AF65-F5344CB8AC3E}">
        <p14:creationId xmlns:p14="http://schemas.microsoft.com/office/powerpoint/2010/main" val="4128013175"/>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31E735-69A5-458E-B909-CA28B7201E83}"/>
              </a:ext>
            </a:extLst>
          </p:cNvPr>
          <p:cNvSpPr>
            <a:spLocks noGrp="1"/>
          </p:cNvSpPr>
          <p:nvPr>
            <p:ph type="title"/>
          </p:nvPr>
        </p:nvSpPr>
        <p:spPr>
          <a:xfrm>
            <a:off x="398813" y="522513"/>
            <a:ext cx="3820886" cy="5431377"/>
          </a:xfrm>
        </p:spPr>
        <p:txBody>
          <a:bodyPr>
            <a:normAutofit/>
          </a:bodyPr>
          <a:lstStyle/>
          <a:p>
            <a:r>
              <a:rPr lang="en-US" dirty="0">
                <a:latin typeface="Times New Roman" panose="02020603050405020304" pitchFamily="18" charset="0"/>
                <a:cs typeface="Times New Roman" panose="02020603050405020304" pitchFamily="18" charset="0"/>
              </a:rPr>
              <a:t>Step Three:</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Renewal Process</a:t>
            </a:r>
          </a:p>
        </p:txBody>
      </p:sp>
      <p:sp>
        <p:nvSpPr>
          <p:cNvPr id="3" name="Content Placeholder 2">
            <a:extLst>
              <a:ext uri="{FF2B5EF4-FFF2-40B4-BE49-F238E27FC236}">
                <a16:creationId xmlns:a16="http://schemas.microsoft.com/office/drawing/2014/main" id="{DF39DD89-F67E-446C-ACF3-0315FA8E8E78}"/>
              </a:ext>
            </a:extLst>
          </p:cNvPr>
          <p:cNvSpPr>
            <a:spLocks noGrp="1"/>
          </p:cNvSpPr>
          <p:nvPr>
            <p:ph idx="1"/>
          </p:nvPr>
        </p:nvSpPr>
        <p:spPr>
          <a:xfrm>
            <a:off x="6036515" y="522513"/>
            <a:ext cx="5257800" cy="5812971"/>
          </a:xfrm>
        </p:spPr>
        <p:txBody>
          <a:bodyPr anchor="ctr">
            <a:normAutofit/>
          </a:bodyPr>
          <a:lstStyle/>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p>
          <a:p>
            <a:endParaRPr lang="en-US" sz="2000" dirty="0"/>
          </a:p>
          <a:p>
            <a:endParaRPr lang="en-US" sz="2000" dirty="0"/>
          </a:p>
          <a:p>
            <a:endParaRPr lang="en-US" sz="2000" dirty="0"/>
          </a:p>
        </p:txBody>
      </p:sp>
      <p:sp>
        <p:nvSpPr>
          <p:cNvPr id="4" name="TextBox 3">
            <a:extLst>
              <a:ext uri="{FF2B5EF4-FFF2-40B4-BE49-F238E27FC236}">
                <a16:creationId xmlns:a16="http://schemas.microsoft.com/office/drawing/2014/main" id="{3645AFAC-5BD0-41B5-B466-62C025636D27}"/>
              </a:ext>
            </a:extLst>
          </p:cNvPr>
          <p:cNvSpPr txBox="1"/>
          <p:nvPr/>
        </p:nvSpPr>
        <p:spPr>
          <a:xfrm>
            <a:off x="4691634" y="422045"/>
            <a:ext cx="6602681" cy="5632311"/>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Every October, a list of licenses that expire is made and educators are notified.</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Once the verification form has been submitted and approved by the LPDC, online registration can occur.</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Every approved educator will receive step by step instructions on how to apply online through ODE.</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Once approved, HR will make a copy of the newly issued license for the personnel file.  </a:t>
            </a:r>
          </a:p>
          <a:p>
            <a:endParaRPr lang="en-US" sz="2000" dirty="0">
              <a:latin typeface="Times New Roman" panose="02020603050405020304" pitchFamily="18" charset="0"/>
              <a:cs typeface="Times New Roman" panose="02020603050405020304" pitchFamily="18" charset="0"/>
            </a:endParaRPr>
          </a:p>
          <a:p>
            <a:r>
              <a:rPr lang="en-US" sz="2000" dirty="0">
                <a:solidFill>
                  <a:srgbClr val="FF0000"/>
                </a:solidFill>
                <a:latin typeface="Times New Roman" panose="02020603050405020304" pitchFamily="18" charset="0"/>
                <a:cs typeface="Times New Roman" panose="02020603050405020304" pitchFamily="18" charset="0"/>
              </a:rPr>
              <a:t>If you are covered under the LEA Contract, you can be reimbursed for the cost of your license if approved documentation and the ODE application for renewal is completed by May 1 of the year the license expires.  </a:t>
            </a:r>
          </a:p>
          <a:p>
            <a:r>
              <a:rPr lang="en-US" sz="2000" dirty="0">
                <a:solidFill>
                  <a:srgbClr val="FF0000"/>
                </a:solidFill>
                <a:latin typeface="Times New Roman" panose="02020603050405020304" pitchFamily="18" charset="0"/>
                <a:cs typeface="Times New Roman" panose="02020603050405020304" pitchFamily="18" charset="0"/>
              </a:rPr>
              <a:t>Reimbursement will only be offered during the calendar year in which the license expires.</a:t>
            </a:r>
          </a:p>
        </p:txBody>
      </p:sp>
    </p:spTree>
    <p:extLst>
      <p:ext uri="{BB962C8B-B14F-4D97-AF65-F5344CB8AC3E}">
        <p14:creationId xmlns:p14="http://schemas.microsoft.com/office/powerpoint/2010/main" val="107375532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anim calcmode="lin" valueType="num">
                                      <p:cBhvr additive="base">
                                        <p:cTn id="1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23E547B5-89CF-4EC0-96DE-25771AED0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F0B8CEB-8279-4E5E-A0CE-1FC9F7173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White puzzle with one red piece">
            <a:extLst>
              <a:ext uri="{FF2B5EF4-FFF2-40B4-BE49-F238E27FC236}">
                <a16:creationId xmlns:a16="http://schemas.microsoft.com/office/drawing/2014/main" id="{39D45149-4D40-4D26-87FA-5BE850FECDC8}"/>
              </a:ext>
            </a:extLst>
          </p:cNvPr>
          <p:cNvPicPr>
            <a:picLocks noChangeAspect="1"/>
          </p:cNvPicPr>
          <p:nvPr/>
        </p:nvPicPr>
        <p:blipFill rotWithShape="1">
          <a:blip r:embed="rId2"/>
          <a:srcRect l="22478" r="20914"/>
          <a:stretch/>
        </p:blipFill>
        <p:spPr>
          <a:xfrm>
            <a:off x="20" y="10"/>
            <a:ext cx="6901711"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p:spPr>
      </p:pic>
      <p:sp>
        <p:nvSpPr>
          <p:cNvPr id="3" name="Content Placeholder 2">
            <a:extLst>
              <a:ext uri="{FF2B5EF4-FFF2-40B4-BE49-F238E27FC236}">
                <a16:creationId xmlns:a16="http://schemas.microsoft.com/office/drawing/2014/main" id="{7FBD8FF3-950B-4A8A-A1E3-0394E6F9323A}"/>
              </a:ext>
            </a:extLst>
          </p:cNvPr>
          <p:cNvSpPr>
            <a:spLocks noGrp="1"/>
          </p:cNvSpPr>
          <p:nvPr>
            <p:ph idx="1"/>
          </p:nvPr>
        </p:nvSpPr>
        <p:spPr>
          <a:xfrm>
            <a:off x="6901730" y="278969"/>
            <a:ext cx="5050783" cy="6187145"/>
          </a:xfrm>
        </p:spPr>
        <p:txBody>
          <a:bodyPr>
            <a:normAutofit fontScale="92500" lnSpcReduction="20000"/>
          </a:bodyPr>
          <a:lstStyle/>
          <a:p>
            <a:pPr marL="0" indent="0">
              <a:buNone/>
            </a:pPr>
            <a:endParaRPr lang="en-US" sz="2000" dirty="0"/>
          </a:p>
          <a:p>
            <a:pPr marL="0" indent="0">
              <a:buNone/>
            </a:pPr>
            <a:r>
              <a:rPr lang="en-US" dirty="0">
                <a:latin typeface="Times New Roman" panose="02020603050405020304" pitchFamily="18" charset="0"/>
                <a:cs typeface="Times New Roman" panose="02020603050405020304" pitchFamily="18" charset="0"/>
              </a:rPr>
              <a:t>This presentation was meant to be a general overview of the process, there are specific situations that may alter some of the steps.  Those may include but are not limited to, transfers from other districts, limitations on license, alternative license renewals, and  Resident Educators.  During the year of renewal, you will be sent all forms necessary and steps to follow.</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All forms mentioned in this presentation are currently being added to the district website but are now available on the LEA website under District Forms </a:t>
            </a:r>
            <a:r>
              <a:rPr lang="en-US" dirty="0">
                <a:latin typeface="Times New Roman" panose="02020603050405020304" pitchFamily="18" charset="0"/>
                <a:cs typeface="Times New Roman" panose="02020603050405020304" pitchFamily="18" charset="0"/>
                <a:hlinkClick r:id="rId3"/>
              </a:rPr>
              <a:t>www.lakotaea.com</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86536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CB07DC2-3AFD-4C72-9C96-AE8CD364095E}"/>
              </a:ext>
            </a:extLst>
          </p:cNvPr>
          <p:cNvSpPr>
            <a:spLocks noGrp="1"/>
          </p:cNvSpPr>
          <p:nvPr>
            <p:ph idx="1"/>
          </p:nvPr>
        </p:nvSpPr>
        <p:spPr>
          <a:xfrm>
            <a:off x="838200" y="821411"/>
            <a:ext cx="10515600" cy="5107752"/>
          </a:xfrm>
          <a:solidFill>
            <a:schemeClr val="accent3">
              <a:lumMod val="40000"/>
              <a:lumOff val="60000"/>
            </a:schemeClr>
          </a:solidFill>
        </p:spPr>
        <p:txBody>
          <a:bodyPr>
            <a:normAutofit/>
          </a:bodyPr>
          <a:lstStyle/>
          <a:p>
            <a:pPr marL="0" indent="0">
              <a:buNone/>
            </a:pPr>
            <a:r>
              <a:rPr lang="en-US" sz="3200" b="1" dirty="0">
                <a:solidFill>
                  <a:srgbClr val="C00000"/>
                </a:solidFill>
                <a:latin typeface="Times New Roman" panose="02020603050405020304" pitchFamily="18" charset="0"/>
                <a:cs typeface="Times New Roman" panose="02020603050405020304" pitchFamily="18" charset="0"/>
              </a:rPr>
              <a:t>RESIDENT EDUCATORS,   </a:t>
            </a:r>
          </a:p>
          <a:p>
            <a:pPr marL="0" indent="0">
              <a:buNone/>
            </a:pPr>
            <a:endParaRPr lang="en-US" sz="3500" dirty="0"/>
          </a:p>
          <a:p>
            <a:pPr marL="457200" lvl="1" indent="0">
              <a:buNone/>
            </a:pPr>
            <a:r>
              <a:rPr lang="en-US" sz="2800" dirty="0">
                <a:latin typeface="Times New Roman" panose="02020603050405020304" pitchFamily="18" charset="0"/>
                <a:cs typeface="Times New Roman" panose="02020603050405020304" pitchFamily="18" charset="0"/>
              </a:rPr>
              <a:t>The information in this Slideshow does </a:t>
            </a:r>
            <a:r>
              <a:rPr lang="en-US" sz="2800" u="sng" dirty="0">
                <a:latin typeface="Times New Roman" panose="02020603050405020304" pitchFamily="18" charset="0"/>
                <a:cs typeface="Times New Roman" panose="02020603050405020304" pitchFamily="18" charset="0"/>
              </a:rPr>
              <a:t>NOT</a:t>
            </a:r>
            <a:r>
              <a:rPr lang="en-US" sz="2800" dirty="0">
                <a:latin typeface="Times New Roman" panose="02020603050405020304" pitchFamily="18" charset="0"/>
                <a:cs typeface="Times New Roman" panose="02020603050405020304" pitchFamily="18" charset="0"/>
              </a:rPr>
              <a:t> pertain to you until after you obtain your 5 Year Professional License.  </a:t>
            </a:r>
          </a:p>
          <a:p>
            <a:pPr marL="457200" lvl="1" indent="0">
              <a:buNone/>
            </a:pPr>
            <a:endParaRPr lang="en-US" sz="2800" dirty="0">
              <a:latin typeface="Times New Roman" panose="02020603050405020304" pitchFamily="18" charset="0"/>
              <a:cs typeface="Times New Roman" panose="02020603050405020304" pitchFamily="18" charset="0"/>
            </a:endParaRPr>
          </a:p>
          <a:p>
            <a:pPr marL="457200" lvl="1" indent="0">
              <a:buNone/>
            </a:pPr>
            <a:r>
              <a:rPr lang="en-US" sz="2800" dirty="0">
                <a:latin typeface="Times New Roman" panose="02020603050405020304" pitchFamily="18" charset="0"/>
                <a:cs typeface="Times New Roman" panose="02020603050405020304" pitchFamily="18" charset="0"/>
              </a:rPr>
              <a:t>Information is presented to the Resident Educators during Year IV when needed to transition from a 4 Year Resident Educator License to a 5 Year Professional License.</a:t>
            </a:r>
          </a:p>
        </p:txBody>
      </p:sp>
    </p:spTree>
    <p:extLst>
      <p:ext uri="{BB962C8B-B14F-4D97-AF65-F5344CB8AC3E}">
        <p14:creationId xmlns:p14="http://schemas.microsoft.com/office/powerpoint/2010/main" val="332522826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BB99F3-1AFC-4D20-99A8-057FE0506022}"/>
              </a:ext>
            </a:extLst>
          </p:cNvPr>
          <p:cNvSpPr>
            <a:spLocks noGrp="1"/>
          </p:cNvSpPr>
          <p:nvPr>
            <p:ph type="title"/>
          </p:nvPr>
        </p:nvSpPr>
        <p:spPr>
          <a:xfrm>
            <a:off x="6513788" y="365125"/>
            <a:ext cx="4840010" cy="1807305"/>
          </a:xfrm>
        </p:spPr>
        <p:txBody>
          <a:bodyPr>
            <a:normAutofit/>
          </a:bodyPr>
          <a:lstStyle/>
          <a:p>
            <a:r>
              <a:rPr lang="en-US" dirty="0">
                <a:latin typeface="Times New Roman" panose="02020603050405020304" pitchFamily="18" charset="0"/>
                <a:cs typeface="Times New Roman" panose="02020603050405020304" pitchFamily="18" charset="0"/>
              </a:rPr>
              <a:t>Timeline</a:t>
            </a:r>
            <a:endParaRPr lang="en-US">
              <a:latin typeface="Times New Roman" panose="02020603050405020304" pitchFamily="18" charset="0"/>
              <a:cs typeface="Times New Roman" panose="02020603050405020304" pitchFamily="18" charset="0"/>
            </a:endParaRPr>
          </a:p>
        </p:txBody>
      </p:sp>
      <p:pic>
        <p:nvPicPr>
          <p:cNvPr id="5" name="Picture 4" descr="Calendar on table">
            <a:extLst>
              <a:ext uri="{FF2B5EF4-FFF2-40B4-BE49-F238E27FC236}">
                <a16:creationId xmlns:a16="http://schemas.microsoft.com/office/drawing/2014/main" id="{542B10AB-ECA7-44BE-94DA-450BB604B3F3}"/>
              </a:ext>
            </a:extLst>
          </p:cNvPr>
          <p:cNvPicPr>
            <a:picLocks noChangeAspect="1"/>
          </p:cNvPicPr>
          <p:nvPr/>
        </p:nvPicPr>
        <p:blipFill rotWithShape="1">
          <a:blip r:embed="rId2"/>
          <a:srcRect l="3149" r="37316" b="-1"/>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F77F9B22-F36F-416F-B51B-D31DF652BFB7}"/>
              </a:ext>
            </a:extLst>
          </p:cNvPr>
          <p:cNvSpPr>
            <a:spLocks noGrp="1"/>
          </p:cNvSpPr>
          <p:nvPr>
            <p:ph idx="1"/>
          </p:nvPr>
        </p:nvSpPr>
        <p:spPr>
          <a:xfrm>
            <a:off x="6250317" y="1883846"/>
            <a:ext cx="4840010" cy="3843666"/>
          </a:xfrm>
        </p:spPr>
        <p:txBody>
          <a:bodyPr>
            <a:normAutofit/>
          </a:bodyPr>
          <a:lstStyle/>
          <a:p>
            <a:pPr marL="514350" indent="-514350">
              <a:buFont typeface="+mj-lt"/>
              <a:buAutoNum type="arabicPeriod"/>
            </a:pPr>
            <a:r>
              <a:rPr lang="en-US" sz="2400" dirty="0">
                <a:latin typeface="Times New Roman" panose="02020603050405020304" pitchFamily="18" charset="0"/>
                <a:cs typeface="Times New Roman" panose="02020603050405020304" pitchFamily="18" charset="0"/>
              </a:rPr>
              <a:t>Create an IPDP</a:t>
            </a:r>
          </a:p>
          <a:p>
            <a:pPr marL="514350" indent="-514350">
              <a:buFont typeface="+mj-lt"/>
              <a:buAutoNum type="arabicPeriod"/>
            </a:pPr>
            <a:endParaRPr lang="en-US" sz="24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dirty="0">
                <a:latin typeface="Times New Roman" panose="02020603050405020304" pitchFamily="18" charset="0"/>
                <a:cs typeface="Times New Roman" panose="02020603050405020304" pitchFamily="18" charset="0"/>
              </a:rPr>
              <a:t>Start working on hours towards the goal of 180 contact hours every 5 years</a:t>
            </a:r>
          </a:p>
          <a:p>
            <a:pPr marL="514350" indent="-514350">
              <a:buFont typeface="+mj-lt"/>
              <a:buAutoNum type="arabicPeriod"/>
            </a:pPr>
            <a:endParaRPr lang="en-US" sz="24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400" dirty="0">
                <a:latin typeface="Times New Roman" panose="02020603050405020304" pitchFamily="18" charset="0"/>
                <a:cs typeface="Times New Roman" panose="02020603050405020304" pitchFamily="18" charset="0"/>
              </a:rPr>
              <a:t>Begin renewal process the year your license expires</a:t>
            </a:r>
          </a:p>
          <a:p>
            <a:pPr marL="514350" indent="-514350">
              <a:buFont typeface="+mj-lt"/>
              <a:buAutoNum type="arabicPeriod"/>
            </a:pPr>
            <a:endParaRPr lang="en-US" sz="2400" dirty="0">
              <a:latin typeface="Times New Roman" panose="02020603050405020304" pitchFamily="18"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2227493496"/>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31E735-69A5-458E-B909-CA28B7201E83}"/>
              </a:ext>
            </a:extLst>
          </p:cNvPr>
          <p:cNvSpPr>
            <a:spLocks noGrp="1"/>
          </p:cNvSpPr>
          <p:nvPr>
            <p:ph type="title"/>
          </p:nvPr>
        </p:nvSpPr>
        <p:spPr>
          <a:xfrm>
            <a:off x="838200" y="713311"/>
            <a:ext cx="3820886" cy="5431377"/>
          </a:xfrm>
        </p:spPr>
        <p:txBody>
          <a:bodyPr>
            <a:normAutofit/>
          </a:bodyPr>
          <a:lstStyle/>
          <a:p>
            <a:r>
              <a:rPr lang="en-US" dirty="0">
                <a:latin typeface="Times New Roman" panose="02020603050405020304" pitchFamily="18" charset="0"/>
                <a:cs typeface="Times New Roman" panose="02020603050405020304" pitchFamily="18" charset="0"/>
              </a:rPr>
              <a:t>Step One:</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Create an IPDP</a:t>
            </a:r>
          </a:p>
        </p:txBody>
      </p:sp>
      <p:sp>
        <p:nvSpPr>
          <p:cNvPr id="3" name="Content Placeholder 2">
            <a:extLst>
              <a:ext uri="{FF2B5EF4-FFF2-40B4-BE49-F238E27FC236}">
                <a16:creationId xmlns:a16="http://schemas.microsoft.com/office/drawing/2014/main" id="{DF39DD89-F67E-446C-ACF3-0315FA8E8E78}"/>
              </a:ext>
            </a:extLst>
          </p:cNvPr>
          <p:cNvSpPr>
            <a:spLocks noGrp="1"/>
          </p:cNvSpPr>
          <p:nvPr>
            <p:ph idx="1"/>
          </p:nvPr>
        </p:nvSpPr>
        <p:spPr>
          <a:xfrm>
            <a:off x="6036515" y="522513"/>
            <a:ext cx="5257800" cy="5812971"/>
          </a:xfrm>
        </p:spPr>
        <p:txBody>
          <a:bodyPr anchor="ctr">
            <a:normAutofit fontScale="92500" lnSpcReduction="10000"/>
          </a:bodyPr>
          <a:lstStyle/>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An Individualized Professional Development Plan (IPDP) is required for any educator currently employed in an Ohio public school or district, chartered non-public school or community school.</a:t>
            </a:r>
          </a:p>
          <a:p>
            <a:pPr marL="0" indent="0">
              <a:buNone/>
            </a:pP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plan should be based on the needs of the educator, students, the school and school district.  It should be created prior to attaining hours for the renewal cycle.</a:t>
            </a:r>
          </a:p>
          <a:p>
            <a:pPr lvl="1"/>
            <a:r>
              <a:rPr lang="en-US" sz="2000" dirty="0">
                <a:latin typeface="Times New Roman" panose="02020603050405020304" pitchFamily="18" charset="0"/>
                <a:cs typeface="Times New Roman" panose="02020603050405020304" pitchFamily="18" charset="0"/>
              </a:rPr>
              <a:t>In Lakota, we have created a template that is based on the focus of Lakota PD that is provided by the district  </a:t>
            </a:r>
          </a:p>
          <a:p>
            <a:pPr lvl="1"/>
            <a:r>
              <a:rPr lang="en-US" sz="2000" dirty="0">
                <a:latin typeface="Times New Roman" panose="02020603050405020304" pitchFamily="18" charset="0"/>
                <a:cs typeface="Times New Roman" panose="02020603050405020304" pitchFamily="18" charset="0"/>
              </a:rPr>
              <a:t>The educator just needs to add personal information to the template and any additional activities they are pursuing</a:t>
            </a:r>
          </a:p>
          <a:p>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38198740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8"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9"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547DE9CF-AB76-47C7-9AFA-0506041DF29F}"/>
              </a:ext>
            </a:extLst>
          </p:cNvPr>
          <p:cNvSpPr>
            <a:spLocks noGrp="1"/>
          </p:cNvSpPr>
          <p:nvPr>
            <p:ph idx="1"/>
          </p:nvPr>
        </p:nvSpPr>
        <p:spPr>
          <a:xfrm>
            <a:off x="1251678" y="478971"/>
            <a:ext cx="10089112" cy="5716630"/>
          </a:xfrm>
        </p:spPr>
        <p:txBody>
          <a:bodyPr>
            <a:normAutofit/>
          </a:bodyPr>
          <a:lstStyle/>
          <a:p>
            <a:r>
              <a:rPr lang="en-US" sz="2400" dirty="0">
                <a:solidFill>
                  <a:schemeClr val="tx1">
                    <a:alpha val="60000"/>
                  </a:schemeClr>
                </a:solidFill>
                <a:latin typeface="Times New Roman" panose="02020603050405020304" pitchFamily="18" charset="0"/>
                <a:cs typeface="Times New Roman" panose="02020603050405020304" pitchFamily="18" charset="0"/>
              </a:rPr>
              <a:t>Once created, the IPDP should be submitted to Sharon Mays, the chair of the LPDC (Local Professional Development Committee).</a:t>
            </a:r>
          </a:p>
          <a:p>
            <a:pPr marL="0" indent="0">
              <a:buNone/>
            </a:pPr>
            <a:endParaRPr lang="en-US" sz="2400" dirty="0">
              <a:solidFill>
                <a:schemeClr val="tx1">
                  <a:alpha val="60000"/>
                </a:schemeClr>
              </a:solidFill>
              <a:latin typeface="Times New Roman" panose="02020603050405020304" pitchFamily="18" charset="0"/>
              <a:cs typeface="Times New Roman" panose="02020603050405020304" pitchFamily="18" charset="0"/>
            </a:endParaRPr>
          </a:p>
          <a:p>
            <a:pPr lvl="1"/>
            <a:r>
              <a:rPr lang="en-US" dirty="0">
                <a:solidFill>
                  <a:schemeClr val="tx1">
                    <a:alpha val="60000"/>
                  </a:schemeClr>
                </a:solidFill>
                <a:latin typeface="Times New Roman" panose="02020603050405020304" pitchFamily="18" charset="0"/>
                <a:cs typeface="Times New Roman" panose="02020603050405020304" pitchFamily="18" charset="0"/>
              </a:rPr>
              <a:t>The committee is made up of teachers and administrators.  </a:t>
            </a:r>
          </a:p>
          <a:p>
            <a:pPr marL="457200" lvl="1" indent="0">
              <a:buNone/>
            </a:pPr>
            <a:endParaRPr lang="en-US" dirty="0">
              <a:solidFill>
                <a:schemeClr val="tx1">
                  <a:alpha val="60000"/>
                </a:schemeClr>
              </a:solidFill>
              <a:latin typeface="Times New Roman" panose="02020603050405020304" pitchFamily="18" charset="0"/>
              <a:cs typeface="Times New Roman" panose="02020603050405020304" pitchFamily="18" charset="0"/>
            </a:endParaRPr>
          </a:p>
          <a:p>
            <a:pPr lvl="1"/>
            <a:r>
              <a:rPr lang="en-US" dirty="0">
                <a:solidFill>
                  <a:schemeClr val="tx1">
                    <a:alpha val="60000"/>
                  </a:schemeClr>
                </a:solidFill>
                <a:latin typeface="Times New Roman" panose="02020603050405020304" pitchFamily="18" charset="0"/>
                <a:cs typeface="Times New Roman" panose="02020603050405020304" pitchFamily="18" charset="0"/>
              </a:rPr>
              <a:t>The Committee meets monthly (more often closer to renewal deadlines)</a:t>
            </a:r>
          </a:p>
          <a:p>
            <a:pPr marL="457200" lvl="1" indent="0">
              <a:buNone/>
            </a:pPr>
            <a:endParaRPr lang="en-US" dirty="0">
              <a:solidFill>
                <a:schemeClr val="tx1">
                  <a:alpha val="60000"/>
                </a:schemeClr>
              </a:solidFill>
              <a:latin typeface="Times New Roman" panose="02020603050405020304" pitchFamily="18" charset="0"/>
              <a:cs typeface="Times New Roman" panose="02020603050405020304" pitchFamily="18" charset="0"/>
            </a:endParaRPr>
          </a:p>
          <a:p>
            <a:pPr lvl="1"/>
            <a:r>
              <a:rPr lang="en-US" dirty="0">
                <a:solidFill>
                  <a:schemeClr val="tx1">
                    <a:alpha val="60000"/>
                  </a:schemeClr>
                </a:solidFill>
                <a:latin typeface="Times New Roman" panose="02020603050405020304" pitchFamily="18" charset="0"/>
                <a:cs typeface="Times New Roman" panose="02020603050405020304" pitchFamily="18" charset="0"/>
              </a:rPr>
              <a:t>In 2021-22 the committee members are (in alphabetical order):</a:t>
            </a:r>
          </a:p>
          <a:p>
            <a:pPr lvl="2"/>
            <a:r>
              <a:rPr lang="en-US" sz="2400" dirty="0">
                <a:solidFill>
                  <a:schemeClr val="tx1">
                    <a:alpha val="60000"/>
                  </a:schemeClr>
                </a:solidFill>
                <a:latin typeface="Times New Roman" panose="02020603050405020304" pitchFamily="18" charset="0"/>
                <a:cs typeface="Times New Roman" panose="02020603050405020304" pitchFamily="18" charset="0"/>
              </a:rPr>
              <a:t>Kevin Carlin</a:t>
            </a:r>
          </a:p>
          <a:p>
            <a:pPr lvl="2"/>
            <a:r>
              <a:rPr lang="en-US" sz="2400" dirty="0">
                <a:solidFill>
                  <a:schemeClr val="tx1">
                    <a:alpha val="60000"/>
                  </a:schemeClr>
                </a:solidFill>
                <a:latin typeface="Times New Roman" panose="02020603050405020304" pitchFamily="18" charset="0"/>
                <a:cs typeface="Times New Roman" panose="02020603050405020304" pitchFamily="18" charset="0"/>
              </a:rPr>
              <a:t>Krista Heidenreich</a:t>
            </a:r>
          </a:p>
          <a:p>
            <a:pPr lvl="2"/>
            <a:r>
              <a:rPr lang="en-US" sz="2400" dirty="0">
                <a:solidFill>
                  <a:schemeClr val="tx1">
                    <a:alpha val="60000"/>
                  </a:schemeClr>
                </a:solidFill>
                <a:latin typeface="Times New Roman" panose="02020603050405020304" pitchFamily="18" charset="0"/>
                <a:cs typeface="Times New Roman" panose="02020603050405020304" pitchFamily="18" charset="0"/>
              </a:rPr>
              <a:t>Ann Kelley</a:t>
            </a:r>
          </a:p>
          <a:p>
            <a:pPr lvl="2"/>
            <a:r>
              <a:rPr lang="en-US" sz="2400" dirty="0">
                <a:solidFill>
                  <a:schemeClr val="tx1">
                    <a:alpha val="60000"/>
                  </a:schemeClr>
                </a:solidFill>
                <a:latin typeface="Times New Roman" panose="02020603050405020304" pitchFamily="18" charset="0"/>
                <a:cs typeface="Times New Roman" panose="02020603050405020304" pitchFamily="18" charset="0"/>
              </a:rPr>
              <a:t>Sharon Mays</a:t>
            </a:r>
          </a:p>
          <a:p>
            <a:pPr lvl="2"/>
            <a:r>
              <a:rPr lang="en-US" sz="2400" dirty="0">
                <a:solidFill>
                  <a:schemeClr val="tx1">
                    <a:alpha val="60000"/>
                  </a:schemeClr>
                </a:solidFill>
                <a:latin typeface="Times New Roman" panose="02020603050405020304" pitchFamily="18" charset="0"/>
                <a:cs typeface="Times New Roman" panose="02020603050405020304" pitchFamily="18" charset="0"/>
              </a:rPr>
              <a:t>Aisha Moore</a:t>
            </a:r>
          </a:p>
          <a:p>
            <a:pPr lvl="2"/>
            <a:r>
              <a:rPr lang="en-US" sz="2400" dirty="0">
                <a:solidFill>
                  <a:schemeClr val="tx1">
                    <a:alpha val="60000"/>
                  </a:schemeClr>
                </a:solidFill>
                <a:latin typeface="Times New Roman" panose="02020603050405020304" pitchFamily="18" charset="0"/>
                <a:cs typeface="Times New Roman" panose="02020603050405020304" pitchFamily="18" charset="0"/>
              </a:rPr>
              <a:t>Brian Wallace</a:t>
            </a:r>
          </a:p>
          <a:p>
            <a:pPr marL="914400" lvl="2" indent="0">
              <a:buNone/>
            </a:pPr>
            <a:endParaRPr lang="en-US" sz="1400" dirty="0">
              <a:solidFill>
                <a:schemeClr val="tx1">
                  <a:alpha val="60000"/>
                </a:schemeClr>
              </a:solidFill>
            </a:endParaRPr>
          </a:p>
          <a:p>
            <a:pPr lvl="2"/>
            <a:endParaRPr lang="en-US" sz="1400" dirty="0">
              <a:solidFill>
                <a:schemeClr val="tx1">
                  <a:alpha val="60000"/>
                </a:schemeClr>
              </a:solidFill>
            </a:endParaRPr>
          </a:p>
        </p:txBody>
      </p:sp>
    </p:spTree>
    <p:extLst>
      <p:ext uri="{BB962C8B-B14F-4D97-AF65-F5344CB8AC3E}">
        <p14:creationId xmlns:p14="http://schemas.microsoft.com/office/powerpoint/2010/main" val="197278195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5FAADA4-9B4C-406F-BD78-A8956DE4C9E1}"/>
              </a:ext>
            </a:extLst>
          </p:cNvPr>
          <p:cNvSpPr>
            <a:spLocks noGrp="1"/>
          </p:cNvSpPr>
          <p:nvPr>
            <p:ph type="title"/>
          </p:nvPr>
        </p:nvSpPr>
        <p:spPr>
          <a:xfrm>
            <a:off x="838200" y="713312"/>
            <a:ext cx="4038600" cy="5431376"/>
          </a:xfrm>
        </p:spPr>
        <p:txBody>
          <a:bodyPr>
            <a:normAutofit/>
          </a:bodyPr>
          <a:lstStyle/>
          <a:p>
            <a:r>
              <a:rPr lang="en-US" dirty="0">
                <a:latin typeface="Times New Roman" panose="02020603050405020304" pitchFamily="18" charset="0"/>
                <a:cs typeface="Times New Roman" panose="02020603050405020304" pitchFamily="18" charset="0"/>
              </a:rPr>
              <a:t>Step Two:</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Collect Renewal Hours</a:t>
            </a:r>
          </a:p>
        </p:txBody>
      </p:sp>
      <p:sp>
        <p:nvSpPr>
          <p:cNvPr id="3" name="Content Placeholder 2">
            <a:extLst>
              <a:ext uri="{FF2B5EF4-FFF2-40B4-BE49-F238E27FC236}">
                <a16:creationId xmlns:a16="http://schemas.microsoft.com/office/drawing/2014/main" id="{A5880ABD-9B91-4FD5-8332-81A30CAAE37E}"/>
              </a:ext>
            </a:extLst>
          </p:cNvPr>
          <p:cNvSpPr>
            <a:spLocks noGrp="1"/>
          </p:cNvSpPr>
          <p:nvPr>
            <p:ph idx="1"/>
          </p:nvPr>
        </p:nvSpPr>
        <p:spPr>
          <a:xfrm>
            <a:off x="6095999" y="713313"/>
            <a:ext cx="5257801" cy="5431376"/>
          </a:xfrm>
        </p:spPr>
        <p:txBody>
          <a:bodyPr anchor="ctr">
            <a:normAutofit lnSpcReduction="10000"/>
          </a:bodyPr>
          <a:lstStyle/>
          <a:p>
            <a:r>
              <a:rPr lang="en-US" sz="2400" dirty="0">
                <a:latin typeface="Times New Roman" panose="02020603050405020304" pitchFamily="18" charset="0"/>
                <a:cs typeface="Times New Roman" panose="02020603050405020304" pitchFamily="18" charset="0"/>
              </a:rPr>
              <a:t>In accordance with the approved IPDP, the educator must complete 180 contact hours.</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These hours can be completed in different ways including combinations: </a:t>
            </a:r>
          </a:p>
          <a:p>
            <a:pPr lvl="1"/>
            <a:r>
              <a:rPr lang="en-US" dirty="0">
                <a:latin typeface="Times New Roman" panose="02020603050405020304" pitchFamily="18" charset="0"/>
                <a:cs typeface="Times New Roman" panose="02020603050405020304" pitchFamily="18" charset="0"/>
              </a:rPr>
              <a:t>Semester hours – each semester hour is equal to 30 contact hours</a:t>
            </a:r>
          </a:p>
          <a:p>
            <a:pPr lvl="1"/>
            <a:r>
              <a:rPr lang="en-US" dirty="0">
                <a:latin typeface="Times New Roman" panose="02020603050405020304" pitchFamily="18" charset="0"/>
                <a:cs typeface="Times New Roman" panose="02020603050405020304" pitchFamily="18" charset="0"/>
              </a:rPr>
              <a:t>Quarter hours – each quarter hour is equal to 20 contact hours</a:t>
            </a:r>
          </a:p>
          <a:p>
            <a:pPr lvl="1"/>
            <a:r>
              <a:rPr lang="en-US" dirty="0">
                <a:latin typeface="Times New Roman" panose="02020603050405020304" pitchFamily="18" charset="0"/>
                <a:cs typeface="Times New Roman" panose="02020603050405020304" pitchFamily="18" charset="0"/>
              </a:rPr>
              <a:t>CEUs – these are PD hours obtained outside Lakota. CEUs are multiple by 10 for contact hour equivalency  </a:t>
            </a:r>
          </a:p>
          <a:p>
            <a:pPr lvl="1"/>
            <a:r>
              <a:rPr lang="en-US" dirty="0">
                <a:latin typeface="Times New Roman" panose="02020603050405020304" pitchFamily="18" charset="0"/>
                <a:cs typeface="Times New Roman" panose="02020603050405020304" pitchFamily="18" charset="0"/>
              </a:rPr>
              <a:t>Contact hours – 1:1 contact hours </a:t>
            </a:r>
          </a:p>
          <a:p>
            <a:pPr marL="457200" lvl="1"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09897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3" name="Content Placeholder 2">
            <a:extLst>
              <a:ext uri="{FF2B5EF4-FFF2-40B4-BE49-F238E27FC236}">
                <a16:creationId xmlns:a16="http://schemas.microsoft.com/office/drawing/2014/main" id="{1CFF4DB9-95C6-4ABE-B8D6-112B4C8F2DDF}"/>
              </a:ext>
            </a:extLst>
          </p:cNvPr>
          <p:cNvSpPr>
            <a:spLocks noGrp="1"/>
          </p:cNvSpPr>
          <p:nvPr>
            <p:ph idx="1"/>
          </p:nvPr>
        </p:nvSpPr>
        <p:spPr>
          <a:xfrm>
            <a:off x="2480420" y="715884"/>
            <a:ext cx="7231160" cy="5426231"/>
          </a:xfrm>
        </p:spPr>
        <p:txBody>
          <a:bodyPr anchor="ctr">
            <a:normAutofit/>
          </a:bodyPr>
          <a:lstStyle/>
          <a:p>
            <a:pPr marL="0" indent="0">
              <a:buNone/>
            </a:pPr>
            <a:r>
              <a:rPr lang="en-US" sz="5400" i="1" dirty="0">
                <a:latin typeface="Times New Roman" panose="02020603050405020304" pitchFamily="18" charset="0"/>
                <a:cs typeface="Times New Roman" panose="02020603050405020304" pitchFamily="18" charset="0"/>
              </a:rPr>
              <a:t>Important things to know when planning your renewal………</a:t>
            </a:r>
          </a:p>
        </p:txBody>
      </p:sp>
    </p:spTree>
    <p:extLst>
      <p:ext uri="{BB962C8B-B14F-4D97-AF65-F5344CB8AC3E}">
        <p14:creationId xmlns:p14="http://schemas.microsoft.com/office/powerpoint/2010/main" val="48277358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raph on document with pen">
            <a:extLst>
              <a:ext uri="{FF2B5EF4-FFF2-40B4-BE49-F238E27FC236}">
                <a16:creationId xmlns:a16="http://schemas.microsoft.com/office/drawing/2014/main" id="{697B5A0A-F352-417B-8D53-D9DF55150B80}"/>
              </a:ext>
            </a:extLst>
          </p:cNvPr>
          <p:cNvPicPr>
            <a:picLocks noChangeAspect="1"/>
          </p:cNvPicPr>
          <p:nvPr/>
        </p:nvPicPr>
        <p:blipFill rotWithShape="1">
          <a:blip r:embed="rId2"/>
          <a:srcRect r="9091" b="23391"/>
          <a:stretch/>
        </p:blipFill>
        <p:spPr>
          <a:xfrm>
            <a:off x="20" y="10"/>
            <a:ext cx="12191980" cy="6857990"/>
          </a:xfrm>
          <a:prstGeom prst="rect">
            <a:avLst/>
          </a:prstGeom>
        </p:spPr>
      </p:pic>
      <p:sp>
        <p:nvSpPr>
          <p:cNvPr id="14" name="Rectangle 13">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85A6752-C020-4028-B932-168BA57A7CF0}"/>
              </a:ext>
            </a:extLst>
          </p:cNvPr>
          <p:cNvSpPr>
            <a:spLocks noGrp="1"/>
          </p:cNvSpPr>
          <p:nvPr>
            <p:ph idx="1"/>
          </p:nvPr>
        </p:nvSpPr>
        <p:spPr>
          <a:xfrm>
            <a:off x="838200" y="544286"/>
            <a:ext cx="10515600" cy="5632677"/>
          </a:xfrm>
        </p:spPr>
        <p:txBody>
          <a:bodyPr>
            <a:normAutofit lnSpcReduction="10000"/>
          </a:bodyPr>
          <a:lstStyle/>
          <a:p>
            <a:pPr marL="0" indent="0">
              <a:buNone/>
            </a:pPr>
            <a:r>
              <a:rPr lang="en-US" dirty="0">
                <a:latin typeface="Times New Roman" panose="02020603050405020304" pitchFamily="18" charset="0"/>
                <a:cs typeface="Times New Roman" panose="02020603050405020304" pitchFamily="18" charset="0"/>
              </a:rPr>
              <a:t>On the Verification Form, there is a spot that asks for the issuance date of your license.</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That is not the effective date, it is the date that your license was issued.  </a:t>
            </a:r>
          </a:p>
          <a:p>
            <a:pPr marL="0" indent="0">
              <a:buNone/>
            </a:pPr>
            <a:r>
              <a:rPr lang="en-US" dirty="0">
                <a:latin typeface="Times New Roman" panose="02020603050405020304" pitchFamily="18" charset="0"/>
                <a:cs typeface="Times New Roman" panose="02020603050405020304" pitchFamily="18" charset="0"/>
              </a:rPr>
              <a:t>Anything past that date can be used for your new license.  </a:t>
            </a:r>
          </a:p>
          <a:p>
            <a:pPr marL="0" indent="0">
              <a:buNone/>
            </a:pPr>
            <a:endParaRPr lang="en-US" sz="1800" dirty="0">
              <a:solidFill>
                <a:srgbClr val="C00000"/>
              </a:solidFill>
              <a:latin typeface="Times New Roman" panose="02020603050405020304" pitchFamily="18" charset="0"/>
              <a:cs typeface="Times New Roman" panose="02020603050405020304" pitchFamily="18" charset="0"/>
            </a:endParaRPr>
          </a:p>
          <a:p>
            <a:pPr marL="0" indent="0">
              <a:buNone/>
            </a:pPr>
            <a:r>
              <a:rPr lang="en-US" sz="2000" dirty="0">
                <a:solidFill>
                  <a:srgbClr val="C00000"/>
                </a:solidFill>
                <a:latin typeface="Times New Roman" panose="02020603050405020304" pitchFamily="18" charset="0"/>
                <a:cs typeface="Times New Roman" panose="02020603050405020304" pitchFamily="18" charset="0"/>
              </a:rPr>
              <a:t>Example:  My license expires June 30, 2022.  </a:t>
            </a:r>
          </a:p>
          <a:p>
            <a:pPr marL="0" indent="0">
              <a:buNone/>
            </a:pPr>
            <a:endParaRPr lang="en-US" sz="2000" dirty="0">
              <a:solidFill>
                <a:srgbClr val="C00000"/>
              </a:solidFill>
              <a:latin typeface="Times New Roman" panose="02020603050405020304" pitchFamily="18" charset="0"/>
              <a:cs typeface="Times New Roman" panose="02020603050405020304" pitchFamily="18" charset="0"/>
            </a:endParaRPr>
          </a:p>
          <a:p>
            <a:pPr marL="0" indent="0">
              <a:buNone/>
            </a:pPr>
            <a:r>
              <a:rPr lang="en-US" sz="2000" dirty="0">
                <a:solidFill>
                  <a:srgbClr val="C00000"/>
                </a:solidFill>
                <a:latin typeface="Times New Roman" panose="02020603050405020304" pitchFamily="18" charset="0"/>
                <a:cs typeface="Times New Roman" panose="02020603050405020304" pitchFamily="18" charset="0"/>
              </a:rPr>
              <a:t>I apply for my new license in November, 2021.  My license might say:</a:t>
            </a:r>
          </a:p>
          <a:p>
            <a:pPr marL="0" indent="0">
              <a:buNone/>
            </a:pPr>
            <a:endParaRPr lang="en-US" sz="2000" dirty="0">
              <a:solidFill>
                <a:srgbClr val="C00000"/>
              </a:solidFill>
              <a:latin typeface="Times New Roman" panose="02020603050405020304" pitchFamily="18" charset="0"/>
              <a:cs typeface="Times New Roman" panose="02020603050405020304" pitchFamily="18" charset="0"/>
            </a:endParaRPr>
          </a:p>
          <a:p>
            <a:pPr marL="0" indent="0">
              <a:buNone/>
            </a:pPr>
            <a:r>
              <a:rPr lang="en-US" sz="2000" dirty="0">
                <a:solidFill>
                  <a:srgbClr val="C00000"/>
                </a:solidFill>
                <a:latin typeface="Times New Roman" panose="02020603050405020304" pitchFamily="18" charset="0"/>
                <a:cs typeface="Times New Roman" panose="02020603050405020304" pitchFamily="18" charset="0"/>
              </a:rPr>
              <a:t>Issued date:  November 15, 2021	Effective date:  July 1, 2022        Expiration:  June 30, 2027</a:t>
            </a:r>
          </a:p>
          <a:p>
            <a:pPr marL="0" indent="0">
              <a:buNone/>
            </a:pPr>
            <a:endParaRPr lang="en-US" sz="2000" dirty="0">
              <a:solidFill>
                <a:srgbClr val="C00000"/>
              </a:solidFill>
              <a:latin typeface="Times New Roman" panose="02020603050405020304" pitchFamily="18" charset="0"/>
              <a:cs typeface="Times New Roman" panose="02020603050405020304" pitchFamily="18" charset="0"/>
            </a:endParaRPr>
          </a:p>
          <a:p>
            <a:pPr marL="0" indent="0">
              <a:buNone/>
            </a:pPr>
            <a:r>
              <a:rPr lang="en-US" sz="2000" dirty="0">
                <a:solidFill>
                  <a:srgbClr val="C00000"/>
                </a:solidFill>
                <a:latin typeface="Times New Roman" panose="02020603050405020304" pitchFamily="18" charset="0"/>
                <a:cs typeface="Times New Roman" panose="02020603050405020304" pitchFamily="18" charset="0"/>
              </a:rPr>
              <a:t>According to this example, any meeting/PD that I do after November 15, 2021 can go towards my renewal in 2027.  </a:t>
            </a:r>
          </a:p>
        </p:txBody>
      </p:sp>
    </p:spTree>
    <p:extLst>
      <p:ext uri="{BB962C8B-B14F-4D97-AF65-F5344CB8AC3E}">
        <p14:creationId xmlns:p14="http://schemas.microsoft.com/office/powerpoint/2010/main" val="3610559931"/>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FCB0BC83-5C4E-4DE8-AEE6-71BF9E342F2A}"/>
              </a:ext>
            </a:extLst>
          </p:cNvPr>
          <p:cNvGraphicFramePr>
            <a:graphicFrameLocks noGrp="1"/>
          </p:cNvGraphicFramePr>
          <p:nvPr>
            <p:extLst>
              <p:ext uri="{D42A27DB-BD31-4B8C-83A1-F6EECF244321}">
                <p14:modId xmlns:p14="http://schemas.microsoft.com/office/powerpoint/2010/main" val="611277368"/>
              </p:ext>
            </p:extLst>
          </p:nvPr>
        </p:nvGraphicFramePr>
        <p:xfrm>
          <a:off x="3990108" y="1586276"/>
          <a:ext cx="5872002" cy="3413760"/>
        </p:xfrm>
        <a:graphic>
          <a:graphicData uri="http://schemas.openxmlformats.org/drawingml/2006/table">
            <a:tbl>
              <a:tblPr firstRow="1" firstCol="1" bandRow="1">
                <a:tableStyleId>{5C22544A-7EE6-4342-B048-85BDC9FD1C3A}</a:tableStyleId>
              </a:tblPr>
              <a:tblGrid>
                <a:gridCol w="914291">
                  <a:extLst>
                    <a:ext uri="{9D8B030D-6E8A-4147-A177-3AD203B41FA5}">
                      <a16:colId xmlns:a16="http://schemas.microsoft.com/office/drawing/2014/main" val="3779403100"/>
                    </a:ext>
                  </a:extLst>
                </a:gridCol>
                <a:gridCol w="3175163">
                  <a:extLst>
                    <a:ext uri="{9D8B030D-6E8A-4147-A177-3AD203B41FA5}">
                      <a16:colId xmlns:a16="http://schemas.microsoft.com/office/drawing/2014/main" val="1298383886"/>
                    </a:ext>
                  </a:extLst>
                </a:gridCol>
                <a:gridCol w="1058388">
                  <a:extLst>
                    <a:ext uri="{9D8B030D-6E8A-4147-A177-3AD203B41FA5}">
                      <a16:colId xmlns:a16="http://schemas.microsoft.com/office/drawing/2014/main" val="2731036321"/>
                    </a:ext>
                  </a:extLst>
                </a:gridCol>
                <a:gridCol w="724160">
                  <a:extLst>
                    <a:ext uri="{9D8B030D-6E8A-4147-A177-3AD203B41FA5}">
                      <a16:colId xmlns:a16="http://schemas.microsoft.com/office/drawing/2014/main" val="2900046422"/>
                    </a:ext>
                  </a:extLst>
                </a:gridCol>
              </a:tblGrid>
              <a:tr h="909072">
                <a:tc>
                  <a:txBody>
                    <a:bodyPr/>
                    <a:lstStyle/>
                    <a:p>
                      <a:pPr marL="0" marR="0" algn="ctr">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Enter </a:t>
                      </a:r>
                      <a:r>
                        <a:rPr lang="en-US" sz="1400" u="sng" dirty="0">
                          <a:effectLst/>
                        </a:rPr>
                        <a:t>issue date</a:t>
                      </a:r>
                      <a:r>
                        <a:rPr lang="en-US" sz="1200" dirty="0">
                          <a:effectLst/>
                        </a:rPr>
                        <a:t> from the certificate or license to be renewed or transitioned.  The issue date is located in the upper right hand corner of your certificate/license.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100">
                        <a:effectLst/>
                      </a:endParaRPr>
                    </a:p>
                    <a:p>
                      <a:pPr marL="0" marR="0" algn="ctr">
                        <a:spcBef>
                          <a:spcPts val="0"/>
                        </a:spcBef>
                        <a:spcAft>
                          <a:spcPts val="0"/>
                        </a:spcAft>
                      </a:pPr>
                      <a:r>
                        <a:rPr lang="en-US" sz="1200">
                          <a:effectLst/>
                        </a:rPr>
                        <a:t> </a:t>
                      </a:r>
                      <a:endParaRPr lang="en-US" sz="1100">
                        <a:effectLst/>
                      </a:endParaRPr>
                    </a:p>
                    <a:p>
                      <a:pPr marL="0" marR="0" algn="ctr">
                        <a:spcBef>
                          <a:spcPts val="0"/>
                        </a:spcBef>
                        <a:spcAft>
                          <a:spcPts val="0"/>
                        </a:spcAft>
                      </a:pPr>
                      <a:r>
                        <a:rPr lang="en-US" sz="1200">
                          <a:effectLst/>
                        </a:rPr>
                        <a:t> </a:t>
                      </a:r>
                      <a:endParaRPr lang="en-US" sz="1100">
                        <a:effectLst/>
                      </a:endParaRPr>
                    </a:p>
                    <a:p>
                      <a:pPr marL="0" marR="0">
                        <a:spcBef>
                          <a:spcPts val="0"/>
                        </a:spcBef>
                        <a:spcAft>
                          <a:spcPts val="0"/>
                        </a:spcAft>
                      </a:pPr>
                      <a:r>
                        <a:rPr lang="en-US" sz="1200">
                          <a:effectLst/>
                        </a:rPr>
                        <a:t>____/____/____</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3852567"/>
                  </a:ext>
                </a:extLst>
              </a:tr>
              <a:tr h="575745">
                <a:tc>
                  <a:txBody>
                    <a:bodyPr/>
                    <a:lstStyle/>
                    <a:p>
                      <a:pPr marL="0" marR="0" algn="ctr">
                        <a:spcBef>
                          <a:spcPts val="0"/>
                        </a:spcBef>
                        <a:spcAft>
                          <a:spcPts val="0"/>
                        </a:spcAft>
                      </a:pPr>
                      <a:r>
                        <a:rPr lang="en-US" sz="1200">
                          <a:effectLst/>
                        </a:rPr>
                        <a:t>Step 1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Enter </a:t>
                      </a:r>
                      <a:r>
                        <a:rPr lang="en-US" sz="1400">
                          <a:effectLst/>
                        </a:rPr>
                        <a:t>semester</a:t>
                      </a:r>
                      <a:r>
                        <a:rPr lang="en-US" sz="1200">
                          <a:effectLst/>
                        </a:rPr>
                        <a:t> hours earned since the issue date of the certificate or license to be renewed or transitioned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100">
                        <a:effectLst/>
                      </a:endParaRPr>
                    </a:p>
                    <a:p>
                      <a:pPr marL="0" marR="0" algn="ctr">
                        <a:spcBef>
                          <a:spcPts val="0"/>
                        </a:spcBef>
                        <a:spcAft>
                          <a:spcPts val="0"/>
                        </a:spcAft>
                      </a:pPr>
                      <a:r>
                        <a:rPr lang="en-US" sz="1200">
                          <a:effectLst/>
                        </a:rPr>
                        <a:t> </a:t>
                      </a:r>
                      <a:endParaRPr lang="en-US" sz="1100">
                        <a:effectLst/>
                      </a:endParaRPr>
                    </a:p>
                    <a:p>
                      <a:pPr marL="0" marR="0">
                        <a:spcBef>
                          <a:spcPts val="0"/>
                        </a:spcBef>
                        <a:spcAft>
                          <a:spcPts val="0"/>
                        </a:spcAft>
                      </a:pPr>
                      <a:r>
                        <a:rPr lang="en-US" sz="1200">
                          <a:effectLst/>
                        </a:rPr>
                        <a:t>______ x 30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100">
                        <a:effectLst/>
                      </a:endParaRPr>
                    </a:p>
                    <a:p>
                      <a:pPr marL="0" marR="0" algn="ctr">
                        <a:spcBef>
                          <a:spcPts val="0"/>
                        </a:spcBef>
                        <a:spcAft>
                          <a:spcPts val="0"/>
                        </a:spcAft>
                      </a:pPr>
                      <a:r>
                        <a:rPr lang="en-US" sz="1200">
                          <a:effectLst/>
                        </a:rPr>
                        <a:t> </a:t>
                      </a:r>
                      <a:endParaRPr lang="en-US" sz="1100">
                        <a:effectLst/>
                      </a:endParaRPr>
                    </a:p>
                    <a:p>
                      <a:pPr marL="0" marR="0" algn="ctr">
                        <a:spcBef>
                          <a:spcPts val="0"/>
                        </a:spcBef>
                        <a:spcAft>
                          <a:spcPts val="0"/>
                        </a:spcAft>
                      </a:pPr>
                      <a:r>
                        <a:rPr lang="en-US" sz="1200">
                          <a:effectLst/>
                        </a:rPr>
                        <a:t>_______</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48242176"/>
                  </a:ext>
                </a:extLst>
              </a:tr>
              <a:tr h="575745">
                <a:tc>
                  <a:txBody>
                    <a:bodyPr/>
                    <a:lstStyle/>
                    <a:p>
                      <a:pPr marL="0" marR="0" algn="ctr">
                        <a:spcBef>
                          <a:spcPts val="0"/>
                        </a:spcBef>
                        <a:spcAft>
                          <a:spcPts val="0"/>
                        </a:spcAft>
                      </a:pPr>
                      <a:r>
                        <a:rPr lang="en-US" sz="1200">
                          <a:effectLst/>
                        </a:rPr>
                        <a:t>Step 2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Enter </a:t>
                      </a:r>
                      <a:r>
                        <a:rPr lang="en-US" sz="1400">
                          <a:effectLst/>
                        </a:rPr>
                        <a:t>quarter</a:t>
                      </a:r>
                      <a:r>
                        <a:rPr lang="en-US" sz="1200">
                          <a:effectLst/>
                        </a:rPr>
                        <a:t> hours earned since the issue date of the certificate or license to be renewed or transitioned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100">
                        <a:effectLst/>
                      </a:endParaRPr>
                    </a:p>
                    <a:p>
                      <a:pPr marL="0" marR="0" algn="ctr">
                        <a:spcBef>
                          <a:spcPts val="0"/>
                        </a:spcBef>
                        <a:spcAft>
                          <a:spcPts val="0"/>
                        </a:spcAft>
                      </a:pPr>
                      <a:r>
                        <a:rPr lang="en-US" sz="1200">
                          <a:effectLst/>
                        </a:rPr>
                        <a:t> </a:t>
                      </a:r>
                      <a:endParaRPr lang="en-US" sz="1100">
                        <a:effectLst/>
                      </a:endParaRPr>
                    </a:p>
                    <a:p>
                      <a:pPr marL="0" marR="0">
                        <a:spcBef>
                          <a:spcPts val="0"/>
                        </a:spcBef>
                        <a:spcAft>
                          <a:spcPts val="0"/>
                        </a:spcAft>
                      </a:pPr>
                      <a:r>
                        <a:rPr lang="en-US" sz="1200">
                          <a:effectLst/>
                        </a:rPr>
                        <a:t>______ x 20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100">
                        <a:effectLst/>
                      </a:endParaRPr>
                    </a:p>
                    <a:p>
                      <a:pPr marL="0" marR="0" algn="ctr">
                        <a:spcBef>
                          <a:spcPts val="0"/>
                        </a:spcBef>
                        <a:spcAft>
                          <a:spcPts val="0"/>
                        </a:spcAft>
                      </a:pPr>
                      <a:r>
                        <a:rPr lang="en-US" sz="1200">
                          <a:effectLst/>
                        </a:rPr>
                        <a:t> </a:t>
                      </a:r>
                      <a:endParaRPr lang="en-US" sz="1100">
                        <a:effectLst/>
                      </a:endParaRPr>
                    </a:p>
                    <a:p>
                      <a:pPr marL="0" marR="0" algn="ctr">
                        <a:spcBef>
                          <a:spcPts val="0"/>
                        </a:spcBef>
                        <a:spcAft>
                          <a:spcPts val="0"/>
                        </a:spcAft>
                      </a:pPr>
                      <a:r>
                        <a:rPr lang="en-US" sz="1200">
                          <a:effectLst/>
                        </a:rPr>
                        <a:t>_______</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360463"/>
                  </a:ext>
                </a:extLst>
              </a:tr>
              <a:tr h="575745">
                <a:tc>
                  <a:txBody>
                    <a:bodyPr/>
                    <a:lstStyle/>
                    <a:p>
                      <a:pPr marL="0" marR="0" algn="ctr">
                        <a:spcBef>
                          <a:spcPts val="0"/>
                        </a:spcBef>
                        <a:spcAft>
                          <a:spcPts val="0"/>
                        </a:spcAft>
                      </a:pPr>
                      <a:r>
                        <a:rPr lang="en-US" sz="1200">
                          <a:effectLst/>
                        </a:rPr>
                        <a:t>Step 3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Enter LPDC approved </a:t>
                      </a:r>
                      <a:r>
                        <a:rPr lang="en-US" sz="1400" dirty="0">
                          <a:effectLst/>
                        </a:rPr>
                        <a:t>CEUs</a:t>
                      </a:r>
                      <a:r>
                        <a:rPr lang="en-US" sz="1200" dirty="0">
                          <a:effectLst/>
                        </a:rPr>
                        <a:t> earned since the issue date of the certificate or license to be renewed or transitioned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100">
                        <a:effectLst/>
                      </a:endParaRPr>
                    </a:p>
                    <a:p>
                      <a:pPr marL="0" marR="0">
                        <a:spcBef>
                          <a:spcPts val="0"/>
                        </a:spcBef>
                        <a:spcAft>
                          <a:spcPts val="0"/>
                        </a:spcAft>
                      </a:pPr>
                      <a:r>
                        <a:rPr lang="en-US" sz="1200">
                          <a:effectLst/>
                        </a:rPr>
                        <a:t> </a:t>
                      </a:r>
                      <a:endParaRPr lang="en-US" sz="1100">
                        <a:effectLst/>
                      </a:endParaRPr>
                    </a:p>
                    <a:p>
                      <a:pPr marL="0" marR="0">
                        <a:spcBef>
                          <a:spcPts val="0"/>
                        </a:spcBef>
                        <a:spcAft>
                          <a:spcPts val="0"/>
                        </a:spcAft>
                      </a:pPr>
                      <a:r>
                        <a:rPr lang="en-US" sz="1200">
                          <a:effectLst/>
                        </a:rPr>
                        <a:t>______ x 10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100">
                        <a:effectLst/>
                      </a:endParaRPr>
                    </a:p>
                    <a:p>
                      <a:pPr marL="0" marR="0" algn="ctr">
                        <a:spcBef>
                          <a:spcPts val="0"/>
                        </a:spcBef>
                        <a:spcAft>
                          <a:spcPts val="0"/>
                        </a:spcAft>
                      </a:pPr>
                      <a:r>
                        <a:rPr lang="en-US" sz="1200">
                          <a:effectLst/>
                        </a:rPr>
                        <a:t> </a:t>
                      </a:r>
                      <a:endParaRPr lang="en-US" sz="1100">
                        <a:effectLst/>
                      </a:endParaRPr>
                    </a:p>
                    <a:p>
                      <a:pPr marL="0" marR="0" algn="ctr">
                        <a:spcBef>
                          <a:spcPts val="0"/>
                        </a:spcBef>
                        <a:spcAft>
                          <a:spcPts val="0"/>
                        </a:spcAft>
                      </a:pPr>
                      <a:r>
                        <a:rPr lang="en-US" sz="1200">
                          <a:effectLst/>
                        </a:rPr>
                        <a:t>_______</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2423206"/>
                  </a:ext>
                </a:extLst>
              </a:tr>
              <a:tr h="757560">
                <a:tc>
                  <a:txBody>
                    <a:bodyPr/>
                    <a:lstStyle/>
                    <a:p>
                      <a:pPr marL="0" marR="0" algn="ctr">
                        <a:spcBef>
                          <a:spcPts val="0"/>
                        </a:spcBef>
                        <a:spcAft>
                          <a:spcPts val="0"/>
                        </a:spcAft>
                      </a:pPr>
                      <a:r>
                        <a:rPr lang="en-US" sz="1200">
                          <a:effectLst/>
                        </a:rPr>
                        <a:t>Step 4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Enter the total number of </a:t>
                      </a:r>
                      <a:r>
                        <a:rPr lang="en-US" sz="1400">
                          <a:effectLst/>
                        </a:rPr>
                        <a:t>contact hours</a:t>
                      </a:r>
                      <a:r>
                        <a:rPr lang="en-US" sz="1200">
                          <a:effectLst/>
                        </a:rPr>
                        <a:t> earned through PD Express since the issue date of the certificate or license to be renewed or transitioned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100">
                        <a:effectLst/>
                      </a:endParaRPr>
                    </a:p>
                    <a:p>
                      <a:pPr marL="0" marR="0">
                        <a:spcBef>
                          <a:spcPts val="0"/>
                        </a:spcBef>
                        <a:spcAft>
                          <a:spcPts val="0"/>
                        </a:spcAft>
                      </a:pPr>
                      <a:r>
                        <a:rPr lang="en-US" sz="1200">
                          <a:effectLst/>
                        </a:rPr>
                        <a:t> </a:t>
                      </a:r>
                      <a:endParaRPr lang="en-US" sz="1100">
                        <a:effectLst/>
                      </a:endParaRPr>
                    </a:p>
                    <a:p>
                      <a:pPr marL="0" marR="0">
                        <a:spcBef>
                          <a:spcPts val="0"/>
                        </a:spcBef>
                        <a:spcAft>
                          <a:spcPts val="0"/>
                        </a:spcAft>
                      </a:pPr>
                      <a:r>
                        <a:rPr lang="en-US" sz="1200">
                          <a:effectLst/>
                        </a:rPr>
                        <a:t> </a:t>
                      </a:r>
                      <a:endParaRPr lang="en-US" sz="1100">
                        <a:effectLst/>
                      </a:endParaRPr>
                    </a:p>
                    <a:p>
                      <a:pPr marL="0" marR="0">
                        <a:spcBef>
                          <a:spcPts val="0"/>
                        </a:spcBef>
                        <a:spcAft>
                          <a:spcPts val="0"/>
                        </a:spcAft>
                      </a:pPr>
                      <a:r>
                        <a:rPr lang="en-US" sz="1200">
                          <a:effectLst/>
                        </a:rPr>
                        <a:t>______ x  1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effectLst/>
                        </a:rPr>
                        <a:t> </a:t>
                      </a:r>
                      <a:endParaRPr lang="en-US" sz="1100" dirty="0">
                        <a:effectLst/>
                      </a:endParaRPr>
                    </a:p>
                    <a:p>
                      <a:pPr marL="0" marR="0" algn="ctr">
                        <a:spcBef>
                          <a:spcPts val="0"/>
                        </a:spcBef>
                        <a:spcAft>
                          <a:spcPts val="0"/>
                        </a:spcAft>
                      </a:pPr>
                      <a:r>
                        <a:rPr lang="en-US" sz="1200" dirty="0">
                          <a:effectLst/>
                        </a:rPr>
                        <a:t> </a:t>
                      </a:r>
                      <a:endParaRPr lang="en-US" sz="1100" dirty="0">
                        <a:effectLst/>
                      </a:endParaRPr>
                    </a:p>
                    <a:p>
                      <a:pPr marL="0" marR="0" algn="ctr">
                        <a:spcBef>
                          <a:spcPts val="0"/>
                        </a:spcBef>
                        <a:spcAft>
                          <a:spcPts val="0"/>
                        </a:spcAft>
                      </a:pPr>
                      <a:r>
                        <a:rPr lang="en-US" sz="1200" dirty="0">
                          <a:effectLst/>
                        </a:rPr>
                        <a:t> </a:t>
                      </a:r>
                      <a:endParaRPr lang="en-US" sz="1100" dirty="0">
                        <a:effectLst/>
                      </a:endParaRPr>
                    </a:p>
                    <a:p>
                      <a:pPr marL="0" marR="0" algn="ctr">
                        <a:spcBef>
                          <a:spcPts val="0"/>
                        </a:spcBef>
                        <a:spcAft>
                          <a:spcPts val="0"/>
                        </a:spcAft>
                      </a:pPr>
                      <a:r>
                        <a:rPr lang="en-US" sz="1200" dirty="0">
                          <a:effectLst/>
                        </a:rPr>
                        <a:t>_______</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1350906"/>
                  </a:ext>
                </a:extLst>
              </a:tr>
            </a:tbl>
          </a:graphicData>
        </a:graphic>
      </p:graphicFrame>
      <p:sp>
        <p:nvSpPr>
          <p:cNvPr id="8" name="Rectangle 2">
            <a:extLst>
              <a:ext uri="{FF2B5EF4-FFF2-40B4-BE49-F238E27FC236}">
                <a16:creationId xmlns:a16="http://schemas.microsoft.com/office/drawing/2014/main" id="{024BECA7-515C-4A27-8CE8-61738EDC62FC}"/>
              </a:ext>
            </a:extLst>
          </p:cNvPr>
          <p:cNvSpPr>
            <a:spLocks noChangeArrowheads="1"/>
          </p:cNvSpPr>
          <p:nvPr/>
        </p:nvSpPr>
        <p:spPr bwMode="auto">
          <a:xfrm>
            <a:off x="3365399" y="201281"/>
            <a:ext cx="661546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LPDC VERIFICATION FORM</a:t>
            </a:r>
            <a:endParaRPr kumimoji="0" lang="en-US" altLang="en-US" sz="800" b="0" i="0" u="none" strike="noStrike" cap="none" normalizeH="0" baseline="0" dirty="0">
              <a:ln>
                <a:noFill/>
              </a:ln>
              <a:solidFill>
                <a:schemeClr val="tx1"/>
              </a:solidFill>
              <a:effectLst/>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TO RENEW or TRANSITION a LICENSE through ODE</a:t>
            </a:r>
            <a:endParaRPr kumimoji="0" lang="en-US" altLang="en-US" sz="800" b="0" i="0" u="none" strike="noStrike" cap="none" normalizeH="0" baseline="0" dirty="0">
              <a:ln>
                <a:noFill/>
              </a:ln>
              <a:solidFill>
                <a:schemeClr val="tx1"/>
              </a:solidFill>
              <a:effectLst/>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Return this form to </a:t>
            </a:r>
            <a:r>
              <a:rPr kumimoji="0" lang="en-US" altLang="en-US" sz="1200" b="1" i="0" u="sng"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_____</a:t>
            </a:r>
            <a:r>
              <a:rPr kumimoji="0" lang="en-US" altLang="en-US" sz="1400" b="1" i="0" u="sng"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Sharon Mays at West High School</a:t>
            </a:r>
            <a:r>
              <a:rPr kumimoji="0" lang="en-US" altLang="en-US" sz="1200" b="1" i="0" u="sng"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________________</a:t>
            </a:r>
            <a:endParaRPr kumimoji="0" lang="en-US" altLang="en-US" sz="800" b="0" i="0" u="none" strike="noStrike" cap="none" normalizeH="0" baseline="0" dirty="0">
              <a:ln>
                <a:noFill/>
              </a:ln>
              <a:solidFill>
                <a:schemeClr val="tx1"/>
              </a:solidFill>
              <a:effectLst/>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Name of LPDC</a:t>
            </a: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 </a:t>
            </a:r>
            <a:r>
              <a:rPr kumimoji="0" lang="en-US" altLang="en-US" sz="1000" b="1" i="0" u="sng"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______________	</a:t>
            </a:r>
            <a:r>
              <a:rPr kumimoji="0" lang="en-US" altLang="en-US" sz="1400" b="1" i="0" u="sng"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Lakota (Butler) LPDC</a:t>
            </a:r>
            <a:r>
              <a:rPr kumimoji="0" lang="en-US" altLang="en-US" sz="1000" b="1" i="0" u="sng"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___________________________</a:t>
            </a:r>
            <a:endParaRPr kumimoji="0" lang="en-US" altLang="en-US" sz="800" b="0" i="0" u="none" strike="noStrike" cap="none" normalizeH="0" baseline="0" dirty="0">
              <a:ln>
                <a:noFill/>
              </a:ln>
              <a:solidFill>
                <a:schemeClr val="tx1"/>
              </a:solidFill>
              <a:effectLst/>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Name of Applicant</a:t>
            </a: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___________________________________________ </a:t>
            </a:r>
            <a:r>
              <a:rPr kumimoji="0" lang="en-US" altLang="en-US" sz="12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 Building _______________</a:t>
            </a:r>
            <a:endParaRPr kumimoji="0" lang="en-US" altLang="en-US" sz="800" b="0" i="0" u="none" strike="noStrike" cap="none" normalizeH="0" baseline="0" dirty="0">
              <a:ln>
                <a:noFill/>
              </a:ln>
              <a:solidFill>
                <a:schemeClr val="tx1"/>
              </a:solidFill>
              <a:effectLst/>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(Please Print)</a:t>
            </a:r>
            <a:endParaRPr kumimoji="0" lang="en-US" altLang="en-US" sz="800" b="0" i="0" u="none" strike="noStrike" cap="none" normalizeH="0" baseline="0" dirty="0">
              <a:ln>
                <a:noFill/>
              </a:ln>
              <a:solidFill>
                <a:schemeClr val="tx1"/>
              </a:solidFill>
              <a:effectLst/>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		       Rev.10/15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6DC72CA5-E93E-4D70-9695-9C2F47B040C3}"/>
              </a:ext>
            </a:extLst>
          </p:cNvPr>
          <p:cNvSpPr txBox="1"/>
          <p:nvPr/>
        </p:nvSpPr>
        <p:spPr>
          <a:xfrm>
            <a:off x="3365399" y="5212031"/>
            <a:ext cx="6725608" cy="1846659"/>
          </a:xfrm>
          <a:prstGeom prst="rect">
            <a:avLst/>
          </a:prstGeom>
          <a:noFill/>
        </p:spPr>
        <p:txBody>
          <a:bodyPr wrap="square">
            <a:spAutoFit/>
          </a:bodyPr>
          <a:lstStyle/>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Note: TOTAL MUST BE AT LEAST 180.  		</a:t>
            </a:r>
            <a:r>
              <a:rPr kumimoji="0" lang="en-US" altLang="en-US" sz="1000" b="1"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TOTAL  </a:t>
            </a: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	    _________</a:t>
            </a:r>
            <a:endParaRPr kumimoji="0" lang="en-US" altLang="en-US" sz="1000" b="0" i="0" u="none" strike="noStrike" cap="none" normalizeH="0" baseline="0" dirty="0">
              <a:ln>
                <a:noFill/>
              </a:ln>
              <a:solidFill>
                <a:schemeClr val="tx1"/>
              </a:solidFill>
              <a:effectLst/>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Signature of LPDC </a:t>
            </a:r>
            <a:r>
              <a:rPr kumimoji="0" lang="en-US" altLang="en-US" sz="1000" b="0" i="0" u="none" strike="noStrike" cap="none" normalizeH="0" baseline="0" dirty="0" err="1">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Chairperson_______________________________Date</a:t>
            </a: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____________</a:t>
            </a:r>
            <a:endParaRPr kumimoji="0" lang="en-US" altLang="en-US" sz="1000" b="0" i="0" u="none" strike="noStrike" cap="none" normalizeH="0" baseline="0" dirty="0">
              <a:ln>
                <a:noFill/>
              </a:ln>
              <a:solidFill>
                <a:schemeClr val="tx1"/>
              </a:solidFill>
              <a:effectLst/>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								Applicant</a:t>
            </a:r>
            <a:r>
              <a:rPr kumimoji="0" lang="en-US" altLang="en-US" sz="1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s Signature__________________________________________Date___________	</a:t>
            </a:r>
            <a:endParaRPr kumimoji="0" lang="en-US" altLang="en-US" sz="1000" b="0" i="0" u="none" strike="noStrike" cap="none" normalizeH="0" baseline="0" dirty="0">
              <a:ln>
                <a:noFill/>
              </a:ln>
              <a:solidFill>
                <a:schemeClr val="tx1"/>
              </a:solidFill>
              <a:effectLst/>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If you are a school social worker, speech-language pathologist, nurse, occupational therapist, or physical therapist, do NOT send transcripts or CEUs.  Instead, sign this form and attach a copy of your current valid license issued by the respective Ohio licensure board.							</a:t>
            </a:r>
            <a:endParaRPr kumimoji="0" lang="en-US" altLang="en-US" sz="1000" b="0" i="0" u="none" strike="noStrike" cap="none" normalizeH="0" baseline="0" dirty="0">
              <a:ln>
                <a:noFill/>
              </a:ln>
              <a:solidFill>
                <a:schemeClr val="tx1"/>
              </a:solidFill>
              <a:effectLst/>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          LLSD Ver. Form</a:t>
            </a:r>
            <a:endParaRPr kumimoji="0" lang="en-US" altLang="en-US" sz="1000" b="0" i="0" u="none" strike="noStrike" cap="none" normalizeH="0" baseline="0" dirty="0">
              <a:ln>
                <a:noFill/>
              </a:ln>
              <a:solidFill>
                <a:schemeClr val="tx1"/>
              </a:solidFill>
              <a:effectLst/>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2939080667"/>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534</TotalTime>
  <Words>1300</Words>
  <Application>Microsoft Office PowerPoint</Application>
  <PresentationFormat>Widescreen</PresentationFormat>
  <Paragraphs>157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Century</vt:lpstr>
      <vt:lpstr>Times New Roman</vt:lpstr>
      <vt:lpstr>Office Theme</vt:lpstr>
      <vt:lpstr>Licensure Renewal  How to Prepare for the 5 Year Renewal process   Created by Sharon Mays, LPDC Chair</vt:lpstr>
      <vt:lpstr>PowerPoint Presentation</vt:lpstr>
      <vt:lpstr>Timeline</vt:lpstr>
      <vt:lpstr>Step One:  Create an IPDP</vt:lpstr>
      <vt:lpstr>PowerPoint Presentation</vt:lpstr>
      <vt:lpstr>Step Two:  Collect Renewal Hours</vt:lpstr>
      <vt:lpstr>PowerPoint Presentation</vt:lpstr>
      <vt:lpstr>PowerPoint Presentation</vt:lpstr>
      <vt:lpstr>PowerPoint Presentation</vt:lpstr>
      <vt:lpstr>PowerPoint Presentation</vt:lpstr>
      <vt:lpstr>PowerPoint Presentation</vt:lpstr>
      <vt:lpstr>PowerPoint Presentation</vt:lpstr>
      <vt:lpstr>Step Three:  Renewal Process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Licensure Renewal  How to Prepare for the 5 Year Renewal process   Created by Sharon Mays, LPDC Chair</dc:title>
  <dc:creator>Sharon Mays</dc:creator>
  <cp:lastModifiedBy>Sharon Mays</cp:lastModifiedBy>
  <cp:revision>25</cp:revision>
  <dcterms:created xsi:type="dcterms:W3CDTF">2021-10-27T12:30:05Z</dcterms:created>
  <dcterms:modified xsi:type="dcterms:W3CDTF">2021-11-01T12:43:36Z</dcterms:modified>
</cp:coreProperties>
</file>